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257" r:id="rId2"/>
    <p:sldId id="259" r:id="rId3"/>
    <p:sldId id="381" r:id="rId4"/>
    <p:sldId id="459" r:id="rId5"/>
    <p:sldId id="460" r:id="rId6"/>
    <p:sldId id="463" r:id="rId7"/>
    <p:sldId id="462" r:id="rId8"/>
    <p:sldId id="466" r:id="rId9"/>
    <p:sldId id="467" r:id="rId10"/>
    <p:sldId id="468" r:id="rId11"/>
    <p:sldId id="469" r:id="rId12"/>
    <p:sldId id="470" r:id="rId13"/>
    <p:sldId id="471" r:id="rId14"/>
    <p:sldId id="464" r:id="rId15"/>
    <p:sldId id="465"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02" r:id="rId47"/>
    <p:sldId id="503" r:id="rId48"/>
    <p:sldId id="507" r:id="rId49"/>
    <p:sldId id="504" r:id="rId50"/>
    <p:sldId id="505" r:id="rId51"/>
    <p:sldId id="506" r:id="rId52"/>
    <p:sldId id="508" r:id="rId53"/>
    <p:sldId id="509" r:id="rId54"/>
    <p:sldId id="510" r:id="rId55"/>
    <p:sldId id="511" r:id="rId56"/>
    <p:sldId id="512" r:id="rId57"/>
    <p:sldId id="513" r:id="rId58"/>
    <p:sldId id="514" r:id="rId59"/>
    <p:sldId id="515" r:id="rId60"/>
    <p:sldId id="516" r:id="rId61"/>
    <p:sldId id="517" r:id="rId62"/>
    <p:sldId id="519" r:id="rId63"/>
    <p:sldId id="518" r:id="rId64"/>
    <p:sldId id="520" r:id="rId65"/>
    <p:sldId id="521" r:id="rId66"/>
    <p:sldId id="522" r:id="rId67"/>
    <p:sldId id="523" r:id="rId68"/>
    <p:sldId id="524" r:id="rId69"/>
    <p:sldId id="525" r:id="rId70"/>
    <p:sldId id="526" r:id="rId71"/>
    <p:sldId id="527" r:id="rId72"/>
    <p:sldId id="528" r:id="rId73"/>
    <p:sldId id="529" r:id="rId74"/>
    <p:sldId id="530" r:id="rId75"/>
    <p:sldId id="531" r:id="rId76"/>
    <p:sldId id="532" r:id="rId77"/>
    <p:sldId id="533" r:id="rId78"/>
    <p:sldId id="534" r:id="rId79"/>
    <p:sldId id="535" r:id="rId80"/>
    <p:sldId id="536" r:id="rId81"/>
    <p:sldId id="537" r:id="rId82"/>
    <p:sldId id="538" r:id="rId83"/>
    <p:sldId id="539" r:id="rId84"/>
    <p:sldId id="540" r:id="rId85"/>
    <p:sldId id="541" r:id="rId86"/>
    <p:sldId id="542" r:id="rId87"/>
    <p:sldId id="543" r:id="rId88"/>
    <p:sldId id="544" r:id="rId89"/>
    <p:sldId id="545" r:id="rId90"/>
    <p:sldId id="546" r:id="rId91"/>
    <p:sldId id="547" r:id="rId92"/>
    <p:sldId id="553" r:id="rId93"/>
    <p:sldId id="554" r:id="rId94"/>
    <p:sldId id="555" r:id="rId95"/>
    <p:sldId id="556" r:id="rId96"/>
    <p:sldId id="558" r:id="rId97"/>
    <p:sldId id="559" r:id="rId98"/>
    <p:sldId id="560" r:id="rId99"/>
    <p:sldId id="561" r:id="rId100"/>
    <p:sldId id="562" r:id="rId101"/>
    <p:sldId id="563" r:id="rId102"/>
    <p:sldId id="564" r:id="rId103"/>
    <p:sldId id="565" r:id="rId104"/>
    <p:sldId id="566" r:id="rId105"/>
    <p:sldId id="567" r:id="rId106"/>
    <p:sldId id="568" r:id="rId107"/>
    <p:sldId id="569" r:id="rId108"/>
    <p:sldId id="572" r:id="rId109"/>
    <p:sldId id="573" r:id="rId110"/>
    <p:sldId id="574" r:id="rId111"/>
    <p:sldId id="575" r:id="rId112"/>
    <p:sldId id="576" r:id="rId113"/>
    <p:sldId id="577" r:id="rId114"/>
    <p:sldId id="570" r:id="rId115"/>
    <p:sldId id="578" r:id="rId116"/>
    <p:sldId id="579" r:id="rId117"/>
    <p:sldId id="580" r:id="rId118"/>
    <p:sldId id="581" r:id="rId119"/>
    <p:sldId id="582" r:id="rId120"/>
    <p:sldId id="571" r:id="rId121"/>
    <p:sldId id="583" r:id="rId122"/>
    <p:sldId id="584" r:id="rId123"/>
    <p:sldId id="585" r:id="rId124"/>
    <p:sldId id="586" r:id="rId125"/>
    <p:sldId id="587" r:id="rId126"/>
    <p:sldId id="588" r:id="rId127"/>
    <p:sldId id="589" r:id="rId128"/>
    <p:sldId id="590" r:id="rId129"/>
    <p:sldId id="591"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5" d="100"/>
          <a:sy n="75" d="100"/>
        </p:scale>
        <p:origin x="510"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BA48D-92D2-4816-9173-B48D0F6E4A02}" type="datetimeFigureOut">
              <a:rPr lang="en-GB" smtClean="0"/>
              <a:pPr/>
              <a:t>18/08/2018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B8848-BB55-4A19-915F-F91B7FCD6B90}" type="slidenum">
              <a:rPr lang="en-GB" smtClean="0"/>
              <a:pPr/>
              <a:t>‹#›</a:t>
            </a:fld>
            <a:endParaRPr lang="en-GB" dirty="0"/>
          </a:p>
        </p:txBody>
      </p:sp>
    </p:spTree>
    <p:extLst>
      <p:ext uri="{BB962C8B-B14F-4D97-AF65-F5344CB8AC3E}">
        <p14:creationId xmlns:p14="http://schemas.microsoft.com/office/powerpoint/2010/main" val="264157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9AD877-A123-452B-8D72-9C8DA88373DF}" type="datetime1">
              <a:rPr lang="en-US" smtClean="0"/>
              <a:pPr/>
              <a:t>8/18/2018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Dartview Consulting Limited</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2F8998-5F13-4EFC-848F-0720C3AFF7FE}" type="datetime1">
              <a:rPr lang="en-US" smtClean="0"/>
              <a:pPr/>
              <a:t>8/18/2018</a:t>
            </a:fld>
            <a:endParaRPr lang="en-US" dirty="0"/>
          </a:p>
        </p:txBody>
      </p:sp>
      <p:sp>
        <p:nvSpPr>
          <p:cNvPr id="5" name="Footer Placeholder 4"/>
          <p:cNvSpPr>
            <a:spLocks noGrp="1"/>
          </p:cNvSpPr>
          <p:nvPr>
            <p:ph type="ftr" sz="quarter" idx="11"/>
          </p:nvPr>
        </p:nvSpPr>
        <p:spPr/>
        <p:txBody>
          <a:bodyPr/>
          <a:lstStyle>
            <a:extLst/>
          </a:lstStyle>
          <a:p>
            <a:r>
              <a:rPr lang="en-US" dirty="0" smtClean="0"/>
              <a:t>Dartview Consulting Limited</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0AF78B-FC63-4F38-AA21-CE0AFE392170}" type="datetime1">
              <a:rPr lang="en-US" smtClean="0"/>
              <a:pPr/>
              <a:t>8/18/2018</a:t>
            </a:fld>
            <a:endParaRPr lang="en-US" dirty="0"/>
          </a:p>
        </p:txBody>
      </p:sp>
      <p:sp>
        <p:nvSpPr>
          <p:cNvPr id="5" name="Footer Placeholder 4"/>
          <p:cNvSpPr>
            <a:spLocks noGrp="1"/>
          </p:cNvSpPr>
          <p:nvPr>
            <p:ph type="ftr" sz="quarter" idx="11"/>
          </p:nvPr>
        </p:nvSpPr>
        <p:spPr/>
        <p:txBody>
          <a:bodyPr/>
          <a:lstStyle>
            <a:extLst/>
          </a:lstStyle>
          <a:p>
            <a:r>
              <a:rPr lang="en-US" dirty="0" smtClean="0"/>
              <a:t>Dartview Consulting Limited</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D12883-D879-49C5-BCA0-B7EB465909BF}" type="datetime1">
              <a:rPr lang="en-US" smtClean="0"/>
              <a:pPr/>
              <a:t>8/18/2018</a:t>
            </a:fld>
            <a:endParaRPr lang="en-US" dirty="0"/>
          </a:p>
        </p:txBody>
      </p:sp>
      <p:sp>
        <p:nvSpPr>
          <p:cNvPr id="5" name="Footer Placeholder 4"/>
          <p:cNvSpPr>
            <a:spLocks noGrp="1"/>
          </p:cNvSpPr>
          <p:nvPr>
            <p:ph type="ftr" sz="quarter" idx="11"/>
          </p:nvPr>
        </p:nvSpPr>
        <p:spPr/>
        <p:txBody>
          <a:bodyPr/>
          <a:lstStyle>
            <a:extLst/>
          </a:lstStyle>
          <a:p>
            <a:r>
              <a:rPr lang="en-US" dirty="0" smtClean="0"/>
              <a:t>Dartview Consulting Limited</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0BACD6-1D9E-4D9F-9F41-6909FC95E7C8}" type="datetime1">
              <a:rPr lang="en-US" smtClean="0"/>
              <a:pPr/>
              <a:t>8/18/2018</a:t>
            </a:fld>
            <a:endParaRPr lang="en-US" dirty="0"/>
          </a:p>
        </p:txBody>
      </p:sp>
      <p:sp>
        <p:nvSpPr>
          <p:cNvPr id="5" name="Footer Placeholder 4"/>
          <p:cNvSpPr>
            <a:spLocks noGrp="1"/>
          </p:cNvSpPr>
          <p:nvPr>
            <p:ph type="ftr" sz="quarter" idx="11"/>
          </p:nvPr>
        </p:nvSpPr>
        <p:spPr/>
        <p:txBody>
          <a:bodyPr/>
          <a:lstStyle>
            <a:extLst/>
          </a:lstStyle>
          <a:p>
            <a:r>
              <a:rPr lang="en-US" dirty="0" smtClean="0"/>
              <a:t>Dartview Consulting Limited</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7440B8-A7F5-4596-AC03-CC78AA8A18EC}" type="datetime1">
              <a:rPr lang="en-US" smtClean="0"/>
              <a:pPr/>
              <a:t>8/18/2018</a:t>
            </a:fld>
            <a:endParaRPr lang="en-US" dirty="0"/>
          </a:p>
        </p:txBody>
      </p:sp>
      <p:sp>
        <p:nvSpPr>
          <p:cNvPr id="6" name="Footer Placeholder 5"/>
          <p:cNvSpPr>
            <a:spLocks noGrp="1"/>
          </p:cNvSpPr>
          <p:nvPr>
            <p:ph type="ftr" sz="quarter" idx="11"/>
          </p:nvPr>
        </p:nvSpPr>
        <p:spPr/>
        <p:txBody>
          <a:bodyPr/>
          <a:lstStyle>
            <a:extLst/>
          </a:lstStyle>
          <a:p>
            <a:r>
              <a:rPr lang="en-US" dirty="0" smtClean="0"/>
              <a:t>Dartview Consulting Limited</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EC1788-6F67-4FA3-B50E-DD135D028741}" type="datetime1">
              <a:rPr lang="en-US" smtClean="0"/>
              <a:pPr/>
              <a:t>8/18/2018</a:t>
            </a:fld>
            <a:endParaRPr lang="en-US" dirty="0"/>
          </a:p>
        </p:txBody>
      </p:sp>
      <p:sp>
        <p:nvSpPr>
          <p:cNvPr id="8" name="Footer Placeholder 7"/>
          <p:cNvSpPr>
            <a:spLocks noGrp="1"/>
          </p:cNvSpPr>
          <p:nvPr>
            <p:ph type="ftr" sz="quarter" idx="11"/>
          </p:nvPr>
        </p:nvSpPr>
        <p:spPr/>
        <p:txBody>
          <a:bodyPr/>
          <a:lstStyle>
            <a:extLst/>
          </a:lstStyle>
          <a:p>
            <a:r>
              <a:rPr lang="en-US" dirty="0" smtClean="0"/>
              <a:t>Dartview Consulting Limited</a:t>
            </a:r>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AA4F17C-9C48-4AD0-B9CA-A311C3C62FF0}" type="datetime1">
              <a:rPr lang="en-US" smtClean="0"/>
              <a:pPr/>
              <a:t>8/18/2018</a:t>
            </a:fld>
            <a:endParaRPr lang="en-US" dirty="0"/>
          </a:p>
        </p:txBody>
      </p:sp>
      <p:sp>
        <p:nvSpPr>
          <p:cNvPr id="4" name="Footer Placeholder 3"/>
          <p:cNvSpPr>
            <a:spLocks noGrp="1"/>
          </p:cNvSpPr>
          <p:nvPr>
            <p:ph type="ftr" sz="quarter" idx="11"/>
          </p:nvPr>
        </p:nvSpPr>
        <p:spPr/>
        <p:txBody>
          <a:bodyPr/>
          <a:lstStyle>
            <a:extLst/>
          </a:lstStyle>
          <a:p>
            <a:r>
              <a:rPr lang="en-US" dirty="0" smtClean="0"/>
              <a:t>Dartview Consulting Limited</a:t>
            </a:r>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6293D1-8B92-403A-A6C7-C14E0AB97C4F}" type="datetime1">
              <a:rPr lang="en-US" smtClean="0"/>
              <a:pPr/>
              <a:t>8/18/2018</a:t>
            </a:fld>
            <a:endParaRPr lang="en-US" dirty="0"/>
          </a:p>
        </p:txBody>
      </p:sp>
      <p:sp>
        <p:nvSpPr>
          <p:cNvPr id="3" name="Footer Placeholder 2"/>
          <p:cNvSpPr>
            <a:spLocks noGrp="1"/>
          </p:cNvSpPr>
          <p:nvPr>
            <p:ph type="ftr" sz="quarter" idx="11"/>
          </p:nvPr>
        </p:nvSpPr>
        <p:spPr/>
        <p:txBody>
          <a:bodyPr/>
          <a:lstStyle>
            <a:extLst/>
          </a:lstStyle>
          <a:p>
            <a:r>
              <a:rPr lang="en-US" dirty="0" smtClean="0"/>
              <a:t>Dartview Consulting Limited</a:t>
            </a:r>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4FA88AF-3163-4D5E-8578-37A2ED494A2A}" type="datetime1">
              <a:rPr lang="en-US" smtClean="0"/>
              <a:pPr/>
              <a:t>8/18/2018</a:t>
            </a:fld>
            <a:endParaRPr lang="en-US" dirty="0"/>
          </a:p>
        </p:txBody>
      </p:sp>
      <p:sp>
        <p:nvSpPr>
          <p:cNvPr id="6" name="Footer Placeholder 5"/>
          <p:cNvSpPr>
            <a:spLocks noGrp="1"/>
          </p:cNvSpPr>
          <p:nvPr>
            <p:ph type="ftr" sz="quarter" idx="11"/>
          </p:nvPr>
        </p:nvSpPr>
        <p:spPr/>
        <p:txBody>
          <a:bodyPr/>
          <a:lstStyle>
            <a:extLst/>
          </a:lstStyle>
          <a:p>
            <a:r>
              <a:rPr lang="en-US" dirty="0" smtClean="0"/>
              <a:t>Dartview Consulting Limited</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BBA246B-90B4-4395-BB7F-A62ED3AA3694}" type="datetime1">
              <a:rPr lang="en-US" smtClean="0"/>
              <a:pPr/>
              <a:t>8/18/2018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dirty="0" smtClean="0"/>
              <a:t>Dartview Consulting Limited</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0213D0-431E-4974-A47C-C0F4E120BF00}" type="datetime1">
              <a:rPr lang="en-US" smtClean="0"/>
              <a:pPr/>
              <a:t>8/18/2018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Dartview Consulting Limited</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image" Target="../media/image28.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image" Target="../media/image29.emf"/></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9.emf"/></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12.emf"/></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image" Target="../media/image13.emf"/></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image" Target="../media/image15.emf"/></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18.emf"/></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19.emf"/></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20.emf"/></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Crowe Jamaica : Risk Methodology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Subtitle 4"/>
          <p:cNvSpPr>
            <a:spLocks noGrp="1"/>
          </p:cNvSpPr>
          <p:nvPr>
            <p:ph type="subTitle" idx="1"/>
          </p:nvPr>
        </p:nvSpPr>
        <p:spPr/>
        <p:txBody>
          <a:bodyPr/>
          <a:lstStyle/>
          <a:p>
            <a:r>
              <a:rPr lang="en-GB" sz="2800" b="1" dirty="0">
                <a:solidFill>
                  <a:srgbClr val="303030"/>
                </a:solidFill>
                <a:effectLst>
                  <a:outerShdw blurRad="31750" dist="25400" dir="5400000" algn="tl" rotWithShape="0">
                    <a:srgbClr val="000000">
                      <a:alpha val="25000"/>
                    </a:srgbClr>
                  </a:outerShdw>
                </a:effectLst>
                <a:ea typeface="+mj-ea"/>
                <a:cs typeface="+mj-cs"/>
              </a:rPr>
              <a:t>Risk Management Overview</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388387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fontScale="92500"/>
          </a:bodyPr>
          <a:lstStyle/>
          <a:p>
            <a:pPr>
              <a:buFont typeface="Arial" pitchFamily="34" charset="0"/>
              <a:buChar char="•"/>
              <a:defRPr/>
            </a:pPr>
            <a:r>
              <a:rPr lang="en-GB" sz="2600" dirty="0" smtClean="0">
                <a:latin typeface="Calibri" pitchFamily="34" charset="0"/>
                <a:cs typeface="Calibri" pitchFamily="34" charset="0"/>
              </a:rPr>
              <a:t>Programme</a:t>
            </a:r>
          </a:p>
          <a:p>
            <a:pPr lvl="1">
              <a:buFont typeface="Wingdings" panose="05000000000000000000" pitchFamily="2" charset="2"/>
              <a:buChar char="Ø"/>
              <a:defRPr/>
            </a:pPr>
            <a:r>
              <a:rPr lang="en-GB" sz="2200" dirty="0" smtClean="0">
                <a:latin typeface="Calibri" pitchFamily="34" charset="0"/>
                <a:cs typeface="Calibri" pitchFamily="34" charset="0"/>
              </a:rPr>
              <a:t>Concerned with transforming business strategy into new ways of working that deliver measurable benefits to the organisation viability</a:t>
            </a:r>
          </a:p>
          <a:p>
            <a:pPr lvl="1">
              <a:buFont typeface="Wingdings" panose="05000000000000000000" pitchFamily="2" charset="2"/>
              <a:buChar char="Ø"/>
              <a:defRPr/>
            </a:pPr>
            <a:r>
              <a:rPr lang="en-GB" sz="2200" dirty="0" smtClean="0">
                <a:latin typeface="Calibri" pitchFamily="34" charset="0"/>
                <a:cs typeface="Calibri" pitchFamily="34" charset="0"/>
              </a:rPr>
              <a:t>Sets the scene for the management of risk within the programme, and the projects and operational activities that form part of the programme</a:t>
            </a:r>
          </a:p>
          <a:p>
            <a:pPr lvl="1">
              <a:buFont typeface="Wingdings" panose="05000000000000000000" pitchFamily="2" charset="2"/>
              <a:buChar char="Ø"/>
              <a:defRPr/>
            </a:pPr>
            <a:r>
              <a:rPr lang="en-GB" sz="2200" dirty="0" smtClean="0">
                <a:latin typeface="Calibri" pitchFamily="34" charset="0"/>
                <a:cs typeface="Calibri" pitchFamily="34" charset="0"/>
              </a:rPr>
              <a:t>Information flows should be established between those with programme responsibility and those with project responsibilities within the programme</a:t>
            </a:r>
          </a:p>
          <a:p>
            <a:pPr lvl="1">
              <a:buFont typeface="Wingdings" panose="05000000000000000000" pitchFamily="2" charset="2"/>
              <a:buChar char="Ø"/>
              <a:defRPr/>
            </a:pPr>
            <a:r>
              <a:rPr lang="en-GB" sz="2200" dirty="0" smtClean="0">
                <a:latin typeface="Calibri" pitchFamily="34" charset="0"/>
                <a:cs typeface="Calibri" pitchFamily="34" charset="0"/>
              </a:rPr>
              <a:t>Establish information flows with those with operational responsibilities if the programme has an impact on these or vice-versa</a:t>
            </a:r>
            <a:endParaRPr lang="en-GB" sz="2000" dirty="0" smtClean="0">
              <a:latin typeface="Calibri" pitchFamily="34" charset="0"/>
              <a:cs typeface="Calibri" pitchFamily="34" charset="0"/>
            </a:endParaRP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Organisational Perspectives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0900076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Prompt Lists (Risk Breakdown Structure)</a:t>
            </a:r>
          </a:p>
          <a:p>
            <a:pPr lvl="1">
              <a:buFont typeface="Wingdings" panose="05000000000000000000" pitchFamily="2" charset="2"/>
              <a:buChar char="Ø"/>
              <a:defRPr/>
            </a:pPr>
            <a:r>
              <a:rPr lang="en-GB" sz="2200" dirty="0" smtClean="0">
                <a:latin typeface="Calibri" pitchFamily="34" charset="0"/>
                <a:cs typeface="Calibri" pitchFamily="34" charset="0"/>
              </a:rPr>
              <a:t>An organisational activity is broken-down into sub-components</a:t>
            </a:r>
          </a:p>
          <a:p>
            <a:pPr lvl="1">
              <a:buFont typeface="Wingdings" panose="05000000000000000000" pitchFamily="2" charset="2"/>
              <a:buChar char="Ø"/>
              <a:defRPr/>
            </a:pPr>
            <a:r>
              <a:rPr lang="en-GB" sz="2200" dirty="0" smtClean="0">
                <a:latin typeface="Calibri" pitchFamily="34" charset="0"/>
                <a:cs typeface="Calibri" pitchFamily="34" charset="0"/>
              </a:rPr>
              <a:t>Each descending level represents an increasingly detailed definition of the sources of risk</a:t>
            </a:r>
          </a:p>
          <a:p>
            <a:pPr lvl="1">
              <a:buFont typeface="Wingdings" panose="05000000000000000000" pitchFamily="2" charset="2"/>
              <a:buChar char="Ø"/>
              <a:defRPr/>
            </a:pPr>
            <a:r>
              <a:rPr lang="en-GB" sz="2200" dirty="0" smtClean="0">
                <a:latin typeface="Calibri" pitchFamily="34" charset="0"/>
                <a:cs typeface="Calibri" pitchFamily="34" charset="0"/>
              </a:rPr>
              <a:t>Similar to the Product Breakdown Structure and Work Breakdown Structure techniques used in Project Management</a:t>
            </a:r>
          </a:p>
          <a:p>
            <a:pPr lvl="1">
              <a:buFont typeface="Wingdings" panose="05000000000000000000" pitchFamily="2" charset="2"/>
              <a:buChar char="Ø"/>
              <a:defRPr/>
            </a:pPr>
            <a:r>
              <a:rPr lang="en-GB" sz="2200" dirty="0" smtClean="0">
                <a:latin typeface="Calibri" pitchFamily="34" charset="0"/>
                <a:cs typeface="Calibri" pitchFamily="34" charset="0"/>
              </a:rPr>
              <a:t>Used primarily in the Identify – Risks process step</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5446408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Breakdown </a:t>
            </a:r>
          </a:p>
          <a:p>
            <a:pPr marL="109728" indent="0">
              <a:buNone/>
              <a:defRPr/>
            </a:pPr>
            <a:r>
              <a:rPr lang="en-GB" sz="2600" dirty="0" smtClean="0">
                <a:latin typeface="Calibri" pitchFamily="34" charset="0"/>
                <a:cs typeface="Calibri" pitchFamily="34" charset="0"/>
              </a:rPr>
              <a:t>Structure </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09800"/>
            <a:ext cx="4724400" cy="37035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9709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0574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Probability Impact Grid</a:t>
            </a:r>
          </a:p>
          <a:p>
            <a:pPr lvl="1">
              <a:buFont typeface="Wingdings" panose="05000000000000000000" pitchFamily="2" charset="2"/>
              <a:buChar char="Ø"/>
              <a:defRPr/>
            </a:pPr>
            <a:r>
              <a:rPr lang="en-GB" sz="2200" dirty="0" smtClean="0">
                <a:latin typeface="Calibri" pitchFamily="34" charset="0"/>
                <a:cs typeface="Calibri" pitchFamily="34" charset="0"/>
              </a:rPr>
              <a:t>Provides a way of prioritising risks</a:t>
            </a:r>
          </a:p>
          <a:p>
            <a:pPr lvl="1">
              <a:buFont typeface="Wingdings" panose="05000000000000000000" pitchFamily="2" charset="2"/>
              <a:buChar char="Ø"/>
              <a:defRPr/>
            </a:pPr>
            <a:r>
              <a:rPr lang="en-GB" sz="2200" dirty="0" smtClean="0">
                <a:latin typeface="Calibri" pitchFamily="34" charset="0"/>
                <a:cs typeface="Calibri" pitchFamily="34" charset="0"/>
              </a:rPr>
              <a:t>Provides a way of defining Risk Tolerance thresholds for a particular organisational activity</a:t>
            </a:r>
          </a:p>
          <a:p>
            <a:pPr lvl="1">
              <a:buFont typeface="Wingdings" panose="05000000000000000000" pitchFamily="2" charset="2"/>
              <a:buChar char="Ø"/>
              <a:defRPr/>
            </a:pPr>
            <a:r>
              <a:rPr lang="en-GB" sz="2200" dirty="0" smtClean="0">
                <a:latin typeface="Calibri" pitchFamily="34" charset="0"/>
                <a:cs typeface="Calibri" pitchFamily="34" charset="0"/>
              </a:rPr>
              <a:t>Used in the Assess – Estimate step, but defined (in terms of the scales and rankings to be used) in the Identify – Context step</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3605867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Probability Impact Grid </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673" y="2584527"/>
            <a:ext cx="6560127" cy="37973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6139864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Summary Risk Profile</a:t>
            </a:r>
          </a:p>
          <a:p>
            <a:pPr lvl="1">
              <a:buFont typeface="Wingdings" panose="05000000000000000000" pitchFamily="2" charset="2"/>
              <a:buChar char="Ø"/>
              <a:defRPr/>
            </a:pPr>
            <a:r>
              <a:rPr lang="en-GB" sz="2200" dirty="0" smtClean="0">
                <a:latin typeface="Calibri" pitchFamily="34" charset="0"/>
                <a:cs typeface="Calibri" pitchFamily="34" charset="0"/>
              </a:rPr>
              <a:t>Provides a visualisation of the total risk posed to an organisational activity by positioning individual risks on a map</a:t>
            </a:r>
          </a:p>
          <a:p>
            <a:pPr lvl="1">
              <a:buFont typeface="Wingdings" panose="05000000000000000000" pitchFamily="2" charset="2"/>
              <a:buChar char="Ø"/>
              <a:defRPr/>
            </a:pPr>
            <a:r>
              <a:rPr lang="en-GB" sz="2200" dirty="0" smtClean="0">
                <a:latin typeface="Calibri" pitchFamily="34" charset="0"/>
                <a:cs typeface="Calibri" pitchFamily="34" charset="0"/>
              </a:rPr>
              <a:t>Shows the combined Probability and Impact Assessment</a:t>
            </a:r>
          </a:p>
          <a:p>
            <a:pPr lvl="1">
              <a:buFont typeface="Wingdings" panose="05000000000000000000" pitchFamily="2" charset="2"/>
              <a:buChar char="Ø"/>
              <a:defRPr/>
            </a:pPr>
            <a:r>
              <a:rPr lang="en-GB" sz="2200" dirty="0" smtClean="0">
                <a:latin typeface="Calibri" pitchFamily="34" charset="0"/>
                <a:cs typeface="Calibri" pitchFamily="34" charset="0"/>
              </a:rPr>
              <a:t>Incorporate Risk Tolerance threshold, providing the trigger for escalation</a:t>
            </a:r>
          </a:p>
          <a:p>
            <a:pPr lvl="1">
              <a:buFont typeface="Wingdings" panose="05000000000000000000" pitchFamily="2" charset="2"/>
              <a:buChar char="Ø"/>
              <a:defRPr/>
            </a:pPr>
            <a:r>
              <a:rPr lang="en-GB" sz="2200" dirty="0" smtClean="0">
                <a:latin typeface="Calibri" pitchFamily="34" charset="0"/>
                <a:cs typeface="Calibri" pitchFamily="34" charset="0"/>
              </a:rPr>
              <a:t>Uses colour-coding to reflect individual risk status</a:t>
            </a:r>
          </a:p>
          <a:p>
            <a:pPr lvl="1">
              <a:buFont typeface="Wingdings" panose="05000000000000000000" pitchFamily="2" charset="2"/>
              <a:buChar char="Ø"/>
              <a:defRPr/>
            </a:pPr>
            <a:r>
              <a:rPr lang="en-GB" sz="2200" dirty="0" smtClean="0">
                <a:latin typeface="Calibri" pitchFamily="34" charset="0"/>
                <a:cs typeface="Calibri" pitchFamily="34" charset="0"/>
              </a:rPr>
              <a:t>Must be kept current, and in line with the Risk Register</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6745922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Summary Risk Profile </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028888933"/>
              </p:ext>
            </p:extLst>
          </p:nvPr>
        </p:nvGraphicFramePr>
        <p:xfrm>
          <a:off x="2370138" y="2514600"/>
          <a:ext cx="6195334" cy="3890985"/>
        </p:xfrm>
        <a:graphic>
          <a:graphicData uri="http://schemas.openxmlformats.org/presentationml/2006/ole">
            <mc:AlternateContent xmlns:mc="http://schemas.openxmlformats.org/markup-compatibility/2006">
              <mc:Choice xmlns:v="urn:schemas-microsoft-com:vml" Requires="v">
                <p:oleObj spid="_x0000_s18519" name="Visio" r:id="rId4" imgW="8975780" imgH="5637324" progId="">
                  <p:embed/>
                </p:oleObj>
              </mc:Choice>
              <mc:Fallback>
                <p:oleObj name="Visio" r:id="rId4" imgW="8975780" imgH="5637324"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138" y="2514600"/>
                        <a:ext cx="6195334" cy="3890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9979582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Summary Risk Profile</a:t>
            </a:r>
          </a:p>
          <a:p>
            <a:pPr lvl="1">
              <a:buFont typeface="Wingdings" panose="05000000000000000000" pitchFamily="2" charset="2"/>
              <a:buChar char="Ø"/>
              <a:defRPr/>
            </a:pPr>
            <a:r>
              <a:rPr lang="en-GB" sz="2200" dirty="0" smtClean="0">
                <a:latin typeface="Calibri" pitchFamily="34" charset="0"/>
                <a:cs typeface="Calibri" pitchFamily="34" charset="0"/>
              </a:rPr>
              <a:t>Risks outside of the Risk Tolerate threshold for the activity must be escalated</a:t>
            </a:r>
          </a:p>
          <a:p>
            <a:pPr lvl="1">
              <a:buFont typeface="Wingdings" panose="05000000000000000000" pitchFamily="2" charset="2"/>
              <a:buChar char="Ø"/>
              <a:defRPr/>
            </a:pPr>
            <a:r>
              <a:rPr lang="en-GB" sz="2200" dirty="0" smtClean="0">
                <a:latin typeface="Calibri" pitchFamily="34" charset="0"/>
                <a:cs typeface="Calibri" pitchFamily="34" charset="0"/>
              </a:rPr>
              <a:t>Colour-Code</a:t>
            </a:r>
          </a:p>
          <a:p>
            <a:pPr lvl="2">
              <a:buFont typeface="Wingdings" panose="05000000000000000000" pitchFamily="2" charset="2"/>
              <a:buChar char="Ø"/>
              <a:defRPr/>
            </a:pPr>
            <a:r>
              <a:rPr lang="en-GB" sz="2000" b="1" dirty="0" smtClean="0">
                <a:latin typeface="Calibri" pitchFamily="34" charset="0"/>
                <a:cs typeface="Calibri" pitchFamily="34" charset="0"/>
              </a:rPr>
              <a:t>White (agreed action cannot begin until a future date)</a:t>
            </a:r>
          </a:p>
          <a:p>
            <a:pPr lvl="2">
              <a:buFont typeface="Wingdings" panose="05000000000000000000" pitchFamily="2" charset="2"/>
              <a:buChar char="Ø"/>
              <a:defRPr/>
            </a:pPr>
            <a:r>
              <a:rPr lang="en-GB" sz="2000" b="1" dirty="0" smtClean="0">
                <a:solidFill>
                  <a:srgbClr val="FF0000"/>
                </a:solidFill>
                <a:latin typeface="Calibri" pitchFamily="34" charset="0"/>
                <a:cs typeface="Calibri" pitchFamily="34" charset="0"/>
              </a:rPr>
              <a:t>Red (no progress made)</a:t>
            </a:r>
          </a:p>
          <a:p>
            <a:pPr lvl="2">
              <a:buFont typeface="Wingdings" panose="05000000000000000000" pitchFamily="2" charset="2"/>
              <a:buChar char="Ø"/>
              <a:defRPr/>
            </a:pPr>
            <a:r>
              <a:rPr lang="en-GB" sz="2000" b="1" dirty="0" smtClean="0">
                <a:solidFill>
                  <a:srgbClr val="FFC000"/>
                </a:solidFill>
                <a:latin typeface="Calibri" pitchFamily="34" charset="0"/>
                <a:cs typeface="Calibri" pitchFamily="34" charset="0"/>
              </a:rPr>
              <a:t>Amber (moderate progress is being made but behind schedule)</a:t>
            </a:r>
          </a:p>
          <a:p>
            <a:pPr lvl="2">
              <a:buFont typeface="Wingdings" panose="05000000000000000000" pitchFamily="2" charset="2"/>
              <a:buChar char="Ø"/>
              <a:defRPr/>
            </a:pPr>
            <a:r>
              <a:rPr lang="en-GB" sz="2000" b="1" dirty="0" smtClean="0">
                <a:solidFill>
                  <a:srgbClr val="00B050"/>
                </a:solidFill>
                <a:latin typeface="Calibri" pitchFamily="34" charset="0"/>
                <a:cs typeface="Calibri" pitchFamily="34" charset="0"/>
              </a:rPr>
              <a:t>Green (progress made in line with expectation for this stage of the activity)</a:t>
            </a:r>
          </a:p>
          <a:p>
            <a:pPr lvl="2">
              <a:buFont typeface="Wingdings" panose="05000000000000000000" pitchFamily="2" charset="2"/>
              <a:buChar char="Ø"/>
              <a:defRPr/>
            </a:pPr>
            <a:r>
              <a:rPr lang="en-GB" sz="2000" b="1" dirty="0" smtClean="0">
                <a:solidFill>
                  <a:srgbClr val="0070C0"/>
                </a:solidFill>
                <a:latin typeface="Calibri" pitchFamily="34" charset="0"/>
                <a:cs typeface="Calibri" pitchFamily="34" charset="0"/>
              </a:rPr>
              <a:t>Blue (risk response has been successfully implemented)</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7315826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200" dirty="0" smtClean="0">
                <a:latin typeface="Calibri" pitchFamily="34" charset="0"/>
                <a:cs typeface="Calibri" pitchFamily="34" charset="0"/>
              </a:rPr>
              <a:t>Enables a range of response options to be considered from a documented list</a:t>
            </a:r>
          </a:p>
          <a:p>
            <a:pPr lvl="1">
              <a:buFont typeface="Wingdings" panose="05000000000000000000" pitchFamily="2" charset="2"/>
              <a:buChar char="Ø"/>
              <a:defRPr/>
            </a:pPr>
            <a:r>
              <a:rPr lang="en-GB" sz="2200" dirty="0" smtClean="0">
                <a:latin typeface="Calibri" pitchFamily="34" charset="0"/>
                <a:cs typeface="Calibri" pitchFamily="34" charset="0"/>
              </a:rPr>
              <a:t>A response should be chosen that provides the maximum possible change to the risk exposure for the least investment</a:t>
            </a:r>
          </a:p>
          <a:p>
            <a:pPr lvl="1">
              <a:buFont typeface="Wingdings" panose="05000000000000000000" pitchFamily="2" charset="2"/>
              <a:buChar char="Ø"/>
              <a:defRPr/>
            </a:pPr>
            <a:r>
              <a:rPr lang="en-GB" sz="2200" dirty="0" smtClean="0">
                <a:latin typeface="Calibri" pitchFamily="34" charset="0"/>
                <a:cs typeface="Calibri" pitchFamily="34" charset="0"/>
              </a:rPr>
              <a:t>Response plans are recorded in the Risk Register</a:t>
            </a:r>
          </a:p>
          <a:p>
            <a:pPr lvl="1">
              <a:buFont typeface="Wingdings" panose="05000000000000000000" pitchFamily="2" charset="2"/>
              <a:buChar char="Ø"/>
              <a:defRPr/>
            </a:pPr>
            <a:r>
              <a:rPr lang="en-GB" sz="2200" dirty="0" smtClean="0">
                <a:latin typeface="Calibri" pitchFamily="34" charset="0"/>
                <a:cs typeface="Calibri" pitchFamily="34" charset="0"/>
              </a:rPr>
              <a:t>Important to document any residual risk remaining after the implementation of the chosen response</a:t>
            </a:r>
          </a:p>
          <a:p>
            <a:pPr lvl="1">
              <a:buFont typeface="Wingdings" panose="05000000000000000000" pitchFamily="2" charset="2"/>
              <a:buChar char="Ø"/>
              <a:defRPr/>
            </a:pPr>
            <a:r>
              <a:rPr lang="en-GB" sz="2200" dirty="0" smtClean="0">
                <a:latin typeface="Calibri" pitchFamily="34" charset="0"/>
                <a:cs typeface="Calibri" pitchFamily="34" charset="0"/>
              </a:rPr>
              <a:t>Important to identify and describe any secondary risks that may be caused by the implementation of the chosen response </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2313464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200" dirty="0" smtClean="0">
                <a:latin typeface="Calibri" pitchFamily="34" charset="0"/>
                <a:cs typeface="Calibri" pitchFamily="34" charset="0"/>
              </a:rPr>
              <a:t>Response Types</a:t>
            </a:r>
          </a:p>
          <a:p>
            <a:pPr lvl="2">
              <a:buFont typeface="Wingdings" panose="05000000000000000000" pitchFamily="2" charset="2"/>
              <a:buChar char="Ø"/>
              <a:defRPr/>
            </a:pPr>
            <a:r>
              <a:rPr lang="en-GB" sz="2000" dirty="0" smtClean="0">
                <a:latin typeface="Calibri" pitchFamily="34" charset="0"/>
                <a:cs typeface="Calibri" pitchFamily="34" charset="0"/>
              </a:rPr>
              <a:t>Avoid a Threat / Exploit an Opportunity</a:t>
            </a:r>
          </a:p>
          <a:p>
            <a:pPr lvl="2">
              <a:buFont typeface="Wingdings" panose="05000000000000000000" pitchFamily="2" charset="2"/>
              <a:buChar char="Ø"/>
              <a:defRPr/>
            </a:pPr>
            <a:r>
              <a:rPr lang="en-GB" sz="2000" dirty="0" smtClean="0">
                <a:latin typeface="Calibri" pitchFamily="34" charset="0"/>
                <a:cs typeface="Calibri" pitchFamily="34" charset="0"/>
              </a:rPr>
              <a:t>Reduce a Threat / Enhance an Opportunity</a:t>
            </a:r>
          </a:p>
          <a:p>
            <a:pPr lvl="2">
              <a:buFont typeface="Wingdings" panose="05000000000000000000" pitchFamily="2" charset="2"/>
              <a:buChar char="Ø"/>
              <a:defRPr/>
            </a:pPr>
            <a:r>
              <a:rPr lang="en-GB" sz="2000" dirty="0" smtClean="0">
                <a:latin typeface="Calibri" pitchFamily="34" charset="0"/>
                <a:cs typeface="Calibri" pitchFamily="34" charset="0"/>
              </a:rPr>
              <a:t>Transfer the Risk</a:t>
            </a:r>
          </a:p>
          <a:p>
            <a:pPr lvl="2">
              <a:buFont typeface="Wingdings" panose="05000000000000000000" pitchFamily="2" charset="2"/>
              <a:buChar char="Ø"/>
              <a:defRPr/>
            </a:pPr>
            <a:r>
              <a:rPr lang="en-GB" sz="2000" dirty="0" smtClean="0">
                <a:latin typeface="Calibri" pitchFamily="34" charset="0"/>
                <a:cs typeface="Calibri" pitchFamily="34" charset="0"/>
              </a:rPr>
              <a:t>Share the Risk</a:t>
            </a:r>
          </a:p>
          <a:p>
            <a:pPr lvl="2">
              <a:buFont typeface="Wingdings" panose="05000000000000000000" pitchFamily="2" charset="2"/>
              <a:buChar char="Ø"/>
              <a:defRPr/>
            </a:pPr>
            <a:r>
              <a:rPr lang="en-GB" sz="2000" dirty="0" smtClean="0">
                <a:latin typeface="Calibri" pitchFamily="34" charset="0"/>
                <a:cs typeface="Calibri" pitchFamily="34" charset="0"/>
              </a:rPr>
              <a:t>Accept the Risk</a:t>
            </a:r>
          </a:p>
          <a:p>
            <a:pPr lvl="2">
              <a:buFont typeface="Wingdings" panose="05000000000000000000" pitchFamily="2" charset="2"/>
              <a:buChar char="Ø"/>
              <a:defRPr/>
            </a:pPr>
            <a:r>
              <a:rPr lang="en-GB" sz="2000" dirty="0" smtClean="0">
                <a:latin typeface="Calibri" pitchFamily="34" charset="0"/>
                <a:cs typeface="Calibri" pitchFamily="34" charset="0"/>
              </a:rPr>
              <a:t>Prepare Contingency Plans</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6548940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200" dirty="0" smtClean="0">
                <a:latin typeface="Calibri" pitchFamily="34" charset="0"/>
                <a:cs typeface="Calibri" pitchFamily="34" charset="0"/>
              </a:rPr>
              <a:t>Response Types - </a:t>
            </a:r>
            <a:r>
              <a:rPr lang="en-GB" sz="2200" dirty="0" smtClean="0">
                <a:solidFill>
                  <a:srgbClr val="FF0000"/>
                </a:solidFill>
                <a:latin typeface="Calibri" pitchFamily="34" charset="0"/>
                <a:cs typeface="Calibri" pitchFamily="34" charset="0"/>
              </a:rPr>
              <a:t>Avoid a Threat / Exploit an Opportunity</a:t>
            </a:r>
          </a:p>
          <a:p>
            <a:pPr lvl="2">
              <a:buFont typeface="Wingdings" panose="05000000000000000000" pitchFamily="2" charset="2"/>
              <a:buChar char="Ø"/>
              <a:defRPr/>
            </a:pPr>
            <a:r>
              <a:rPr lang="en-GB" sz="2000" dirty="0" smtClean="0">
                <a:latin typeface="Calibri" pitchFamily="34" charset="0"/>
                <a:cs typeface="Calibri" pitchFamily="34" charset="0"/>
              </a:rPr>
              <a:t>This option is about making the uncertain situation certain by removing the risk, often by removing the cause of the threat or implementing the cause of the opportunity</a:t>
            </a:r>
          </a:p>
          <a:p>
            <a:pPr lvl="2">
              <a:buFont typeface="Wingdings" panose="05000000000000000000" pitchFamily="2" charset="2"/>
              <a:buChar char="Ø"/>
              <a:defRPr/>
            </a:pPr>
            <a:r>
              <a:rPr lang="en-GB" sz="2000" dirty="0" smtClean="0">
                <a:latin typeface="Calibri" pitchFamily="34" charset="0"/>
                <a:cs typeface="Calibri" pitchFamily="34" charset="0"/>
              </a:rPr>
              <a:t>In most cases, costs will be incurred in removing the risk the completely, these costs must be therefore be justified</a:t>
            </a:r>
          </a:p>
          <a:p>
            <a:pPr marL="393192" lvl="1" indent="0">
              <a:buNone/>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109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22560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Project</a:t>
            </a:r>
          </a:p>
          <a:p>
            <a:pPr lvl="1">
              <a:buFont typeface="Wingdings" panose="05000000000000000000" pitchFamily="2" charset="2"/>
              <a:buChar char="Ø"/>
              <a:defRPr/>
            </a:pPr>
            <a:r>
              <a:rPr lang="en-GB" sz="2200" dirty="0" smtClean="0">
                <a:latin typeface="Calibri" pitchFamily="34" charset="0"/>
                <a:cs typeface="Calibri" pitchFamily="34" charset="0"/>
              </a:rPr>
              <a:t>Concerned with delivering defined outputs to an appropriate level of quality within agreed scope, time and cost constraints</a:t>
            </a:r>
          </a:p>
          <a:p>
            <a:pPr lvl="1">
              <a:buFont typeface="Wingdings" panose="05000000000000000000" pitchFamily="2" charset="2"/>
              <a:buChar char="Ø"/>
              <a:defRPr/>
            </a:pPr>
            <a:r>
              <a:rPr lang="en-GB" sz="2200" dirty="0" smtClean="0">
                <a:latin typeface="Calibri" pitchFamily="34" charset="0"/>
                <a:cs typeface="Calibri" pitchFamily="34" charset="0"/>
              </a:rPr>
              <a:t>Sets the scene for the management of risk within the project</a:t>
            </a:r>
          </a:p>
          <a:p>
            <a:pPr lvl="1">
              <a:buFont typeface="Wingdings" panose="05000000000000000000" pitchFamily="2" charset="2"/>
              <a:buChar char="Ø"/>
              <a:defRPr/>
            </a:pPr>
            <a:r>
              <a:rPr lang="en-GB" sz="2200" dirty="0" smtClean="0">
                <a:latin typeface="Calibri" pitchFamily="34" charset="0"/>
                <a:cs typeface="Calibri" pitchFamily="34" charset="0"/>
              </a:rPr>
              <a:t>Information flows should be established as required if the project supports strategic, programme or operational objectives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Organisational Perspectives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757290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200" dirty="0" smtClean="0">
                <a:latin typeface="Calibri" pitchFamily="34" charset="0"/>
                <a:cs typeface="Calibri" pitchFamily="34" charset="0"/>
              </a:rPr>
              <a:t>Response Types – </a:t>
            </a:r>
            <a:r>
              <a:rPr lang="en-GB" sz="2200" dirty="0" smtClean="0">
                <a:solidFill>
                  <a:srgbClr val="FF0000"/>
                </a:solidFill>
                <a:latin typeface="Calibri" pitchFamily="34" charset="0"/>
                <a:cs typeface="Calibri" pitchFamily="34" charset="0"/>
              </a:rPr>
              <a:t>Reduce</a:t>
            </a:r>
            <a:r>
              <a:rPr lang="en-GB" sz="2200" dirty="0">
                <a:solidFill>
                  <a:srgbClr val="FF0000"/>
                </a:solidFill>
                <a:latin typeface="Calibri" pitchFamily="34" charset="0"/>
                <a:cs typeface="Calibri" pitchFamily="34" charset="0"/>
              </a:rPr>
              <a:t> </a:t>
            </a:r>
            <a:r>
              <a:rPr lang="en-GB" sz="2200" dirty="0" smtClean="0">
                <a:solidFill>
                  <a:srgbClr val="FF0000"/>
                </a:solidFill>
                <a:latin typeface="Calibri" pitchFamily="34" charset="0"/>
                <a:cs typeface="Calibri" pitchFamily="34" charset="0"/>
              </a:rPr>
              <a:t>a Threat / Enhance an Opportunity</a:t>
            </a:r>
          </a:p>
          <a:p>
            <a:pPr lvl="2">
              <a:buFont typeface="Wingdings" panose="05000000000000000000" pitchFamily="2" charset="2"/>
              <a:buChar char="Ø"/>
              <a:defRPr/>
            </a:pPr>
            <a:r>
              <a:rPr lang="en-GB" sz="2000" dirty="0" smtClean="0">
                <a:latin typeface="Calibri" pitchFamily="34" charset="0"/>
                <a:cs typeface="Calibri" pitchFamily="34" charset="0"/>
              </a:rPr>
              <a:t>This option is about taking action now to</a:t>
            </a:r>
          </a:p>
          <a:p>
            <a:pPr lvl="3">
              <a:buFont typeface="Wingdings" panose="05000000000000000000" pitchFamily="2" charset="2"/>
              <a:buChar char="Ø"/>
              <a:defRPr/>
            </a:pPr>
            <a:r>
              <a:rPr lang="en-GB" sz="1800" dirty="0" smtClean="0">
                <a:latin typeface="Calibri" pitchFamily="34" charset="0"/>
                <a:cs typeface="Calibri" pitchFamily="34" charset="0"/>
              </a:rPr>
              <a:t>change the probability and/or impact of a threat (mitigation) or </a:t>
            </a:r>
          </a:p>
          <a:p>
            <a:pPr lvl="3">
              <a:buFont typeface="Wingdings" panose="05000000000000000000" pitchFamily="2" charset="2"/>
              <a:buChar char="Ø"/>
              <a:defRPr/>
            </a:pPr>
            <a:r>
              <a:rPr lang="en-GB" sz="1800" dirty="0" smtClean="0">
                <a:latin typeface="Calibri" pitchFamily="34" charset="0"/>
                <a:cs typeface="Calibri" pitchFamily="34" charset="0"/>
              </a:rPr>
              <a:t>Increase the likelihood and/or impact of an opportunity</a:t>
            </a:r>
          </a:p>
          <a:p>
            <a:pPr lvl="2">
              <a:buFont typeface="Wingdings" panose="05000000000000000000" pitchFamily="2" charset="2"/>
              <a:buChar char="Ø"/>
              <a:defRPr/>
            </a:pPr>
            <a:r>
              <a:rPr lang="en-GB" sz="2000" dirty="0" smtClean="0">
                <a:latin typeface="Calibri" pitchFamily="34" charset="0"/>
                <a:cs typeface="Calibri" pitchFamily="34" charset="0"/>
              </a:rPr>
              <a:t>In most cases, costs will be incurred when taking such actions. These costs must therefore be justified against the expected change to the residual risk</a:t>
            </a:r>
          </a:p>
          <a:p>
            <a:pPr marL="393192" lvl="1" indent="0">
              <a:buNone/>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110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4604290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fontScale="92500" lnSpcReduction="10000"/>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400" dirty="0" smtClean="0">
                <a:latin typeface="Calibri" pitchFamily="34" charset="0"/>
                <a:cs typeface="Calibri" pitchFamily="34" charset="0"/>
              </a:rPr>
              <a:t>Response Types – </a:t>
            </a:r>
            <a:r>
              <a:rPr lang="en-GB" sz="2400" dirty="0" smtClean="0">
                <a:solidFill>
                  <a:srgbClr val="FF0000"/>
                </a:solidFill>
                <a:latin typeface="Calibri" pitchFamily="34" charset="0"/>
                <a:cs typeface="Calibri" pitchFamily="34" charset="0"/>
              </a:rPr>
              <a:t>Transfer a Risk</a:t>
            </a:r>
          </a:p>
          <a:p>
            <a:pPr lvl="2">
              <a:buFont typeface="Wingdings" panose="05000000000000000000" pitchFamily="2" charset="2"/>
              <a:buChar char="Ø"/>
              <a:defRPr/>
            </a:pPr>
            <a:r>
              <a:rPr lang="en-GB" sz="2000" dirty="0" smtClean="0">
                <a:latin typeface="Calibri" pitchFamily="34" charset="0"/>
                <a:cs typeface="Calibri" pitchFamily="34" charset="0"/>
              </a:rPr>
              <a:t>This option is about transferring part of the risk to a third-party (taking out an insurance policy is an example of this)</a:t>
            </a:r>
          </a:p>
          <a:p>
            <a:pPr lvl="2">
              <a:buFont typeface="Wingdings" panose="05000000000000000000" pitchFamily="2" charset="2"/>
              <a:buChar char="Ø"/>
              <a:defRPr/>
            </a:pPr>
            <a:r>
              <a:rPr lang="en-GB" sz="2000" dirty="0" smtClean="0">
                <a:latin typeface="Calibri" pitchFamily="34" charset="0"/>
                <a:cs typeface="Calibri" pitchFamily="34" charset="0"/>
              </a:rPr>
              <a:t>Used mainly as a response to Threats rather than Opportunities</a:t>
            </a:r>
          </a:p>
          <a:p>
            <a:pPr lvl="2">
              <a:buFont typeface="Wingdings" panose="05000000000000000000" pitchFamily="2" charset="2"/>
              <a:buChar char="Ø"/>
              <a:defRPr/>
            </a:pPr>
            <a:r>
              <a:rPr lang="en-GB" sz="2000" dirty="0" smtClean="0">
                <a:latin typeface="Calibri" pitchFamily="34" charset="0"/>
                <a:cs typeface="Calibri" pitchFamily="34" charset="0"/>
              </a:rPr>
              <a:t>Important to understand that only part of the risk is being transferred (e.g. an insurance policy would cover the cost should the threat actually occur, but the organisation would still be impacted in other areas such as time delay)</a:t>
            </a:r>
          </a:p>
          <a:p>
            <a:pPr lvl="2">
              <a:buFont typeface="Wingdings" panose="05000000000000000000" pitchFamily="2" charset="2"/>
              <a:buChar char="Ø"/>
              <a:defRPr/>
            </a:pPr>
            <a:r>
              <a:rPr lang="en-GB" sz="2000" dirty="0" smtClean="0">
                <a:latin typeface="Calibri" pitchFamily="34" charset="0"/>
                <a:cs typeface="Calibri" pitchFamily="34" charset="0"/>
              </a:rPr>
              <a:t>In most cases, costs will be incurred when taking such actions. These costs must therefore be justified against the expected change to the residual risk</a:t>
            </a:r>
          </a:p>
          <a:p>
            <a:pPr marL="393192" lvl="1" indent="0">
              <a:buNone/>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111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4355117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200" dirty="0" smtClean="0">
                <a:latin typeface="Calibri" pitchFamily="34" charset="0"/>
                <a:cs typeface="Calibri" pitchFamily="34" charset="0"/>
              </a:rPr>
              <a:t>Response Types – </a:t>
            </a:r>
            <a:r>
              <a:rPr lang="en-GB" sz="2200" dirty="0" smtClean="0">
                <a:solidFill>
                  <a:srgbClr val="FF0000"/>
                </a:solidFill>
                <a:latin typeface="Calibri" pitchFamily="34" charset="0"/>
                <a:cs typeface="Calibri" pitchFamily="34" charset="0"/>
              </a:rPr>
              <a:t>Accept the Risk</a:t>
            </a:r>
          </a:p>
          <a:p>
            <a:pPr lvl="2">
              <a:buFont typeface="Wingdings" panose="05000000000000000000" pitchFamily="2" charset="2"/>
              <a:buChar char="Ø"/>
              <a:defRPr/>
            </a:pPr>
            <a:r>
              <a:rPr lang="en-GB" sz="1900" dirty="0" smtClean="0">
                <a:latin typeface="Calibri" pitchFamily="34" charset="0"/>
                <a:cs typeface="Calibri" pitchFamily="34" charset="0"/>
              </a:rPr>
              <a:t>This option means that the organisation decides to accept that a risk may occur, and decides to take no action, exposing itself to the full possible impact</a:t>
            </a:r>
          </a:p>
          <a:p>
            <a:pPr lvl="2">
              <a:buFont typeface="Wingdings" panose="05000000000000000000" pitchFamily="2" charset="2"/>
              <a:buChar char="Ø"/>
              <a:defRPr/>
            </a:pPr>
            <a:r>
              <a:rPr lang="en-GB" sz="1900" dirty="0" smtClean="0">
                <a:latin typeface="Calibri" pitchFamily="34" charset="0"/>
                <a:cs typeface="Calibri" pitchFamily="34" charset="0"/>
              </a:rPr>
              <a:t>Residual risk is unchanged, but neither are any costs incurred</a:t>
            </a:r>
          </a:p>
          <a:p>
            <a:pPr lvl="2">
              <a:buFont typeface="Wingdings" panose="05000000000000000000" pitchFamily="2" charset="2"/>
              <a:buChar char="Ø"/>
              <a:defRPr/>
            </a:pPr>
            <a:r>
              <a:rPr lang="en-GB" sz="1900" dirty="0" smtClean="0">
                <a:latin typeface="Calibri" pitchFamily="34" charset="0"/>
                <a:cs typeface="Calibri" pitchFamily="34" charset="0"/>
              </a:rPr>
              <a:t>An organisation may take such an option with respect to the fluctuation of exchange rates, import duties or other such levies</a:t>
            </a:r>
          </a:p>
          <a:p>
            <a:pPr lvl="2">
              <a:buFont typeface="Wingdings" panose="05000000000000000000" pitchFamily="2" charset="2"/>
              <a:buChar char="Ø"/>
              <a:defRPr/>
            </a:pPr>
            <a:r>
              <a:rPr lang="en-GB" sz="1900" dirty="0" smtClean="0">
                <a:latin typeface="Calibri" pitchFamily="34" charset="0"/>
                <a:cs typeface="Calibri" pitchFamily="34" charset="0"/>
              </a:rPr>
              <a:t>This option should not be chosen if the risk expose exceeded the Risk Tolerance for the organisational activity in question</a:t>
            </a:r>
          </a:p>
          <a:p>
            <a:pPr marL="393192" lvl="1" indent="0">
              <a:buNone/>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112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4709603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Planning</a:t>
            </a:r>
          </a:p>
          <a:p>
            <a:pPr lvl="1">
              <a:buFont typeface="Wingdings" panose="05000000000000000000" pitchFamily="2" charset="2"/>
              <a:buChar char="Ø"/>
              <a:defRPr/>
            </a:pPr>
            <a:r>
              <a:rPr lang="en-GB" sz="2200" dirty="0" smtClean="0">
                <a:latin typeface="Calibri" pitchFamily="34" charset="0"/>
                <a:cs typeface="Calibri" pitchFamily="34" charset="0"/>
              </a:rPr>
              <a:t>Response Types – </a:t>
            </a:r>
            <a:r>
              <a:rPr lang="en-GB" sz="2200" dirty="0">
                <a:solidFill>
                  <a:srgbClr val="FF0000"/>
                </a:solidFill>
                <a:latin typeface="Calibri" pitchFamily="34" charset="0"/>
                <a:cs typeface="Calibri" pitchFamily="34" charset="0"/>
              </a:rPr>
              <a:t>P</a:t>
            </a:r>
            <a:r>
              <a:rPr lang="en-GB" sz="2200" dirty="0" smtClean="0">
                <a:solidFill>
                  <a:srgbClr val="FF0000"/>
                </a:solidFill>
                <a:latin typeface="Calibri" pitchFamily="34" charset="0"/>
                <a:cs typeface="Calibri" pitchFamily="34" charset="0"/>
              </a:rPr>
              <a:t>repare Contingency Plans</a:t>
            </a:r>
          </a:p>
          <a:p>
            <a:pPr lvl="2">
              <a:buFont typeface="Wingdings" panose="05000000000000000000" pitchFamily="2" charset="2"/>
              <a:buChar char="Ø"/>
              <a:defRPr/>
            </a:pPr>
            <a:r>
              <a:rPr lang="en-GB" sz="1900" dirty="0" smtClean="0">
                <a:latin typeface="Calibri" pitchFamily="34" charset="0"/>
                <a:cs typeface="Calibri" pitchFamily="34" charset="0"/>
              </a:rPr>
              <a:t>This option means that the organisation decides to accept that a risk may occur, and decides to take no immediate action, but puts in place a series of contingencies to deal with the impact should it occur</a:t>
            </a:r>
          </a:p>
          <a:p>
            <a:pPr lvl="2">
              <a:buFont typeface="Wingdings" panose="05000000000000000000" pitchFamily="2" charset="2"/>
              <a:buChar char="Ø"/>
              <a:defRPr/>
            </a:pPr>
            <a:r>
              <a:rPr lang="en-GB" sz="1900" dirty="0" smtClean="0">
                <a:latin typeface="Calibri" pitchFamily="34" charset="0"/>
                <a:cs typeface="Calibri" pitchFamily="34" charset="0"/>
              </a:rPr>
              <a:t>Sometimes called the ‘fall-back plan’ option as it can be used as a secondary response when the response chosen initially has not resulted in the desired outcome</a:t>
            </a:r>
          </a:p>
          <a:p>
            <a:pPr marL="393192" lvl="1" indent="0">
              <a:buNone/>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113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775009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114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Health Check</a:t>
            </a:r>
            <a:endParaRPr lang="en-GB" sz="2800" dirty="0">
              <a:latin typeface="Calibri" pitchFamily="34" charset="0"/>
              <a:cs typeface="Calibri"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0" y="1971020"/>
            <a:ext cx="2628900" cy="1743075"/>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637" y="3886200"/>
            <a:ext cx="2143125" cy="2143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6478295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Used to check the health of current Risk Management practices and identify areas for improvement</a:t>
            </a:r>
          </a:p>
          <a:p>
            <a:pPr>
              <a:buFont typeface="Arial" pitchFamily="34" charset="0"/>
              <a:buChar char="•"/>
              <a:defRPr/>
            </a:pPr>
            <a:r>
              <a:rPr lang="en-GB" sz="2600" dirty="0" smtClean="0">
                <a:latin typeface="Calibri" pitchFamily="34" charset="0"/>
                <a:cs typeface="Calibri" pitchFamily="34" charset="0"/>
              </a:rPr>
              <a:t>Can be a self-assessment, performed internally, or carried-out by a specialist third-party (e.g. auditors)</a:t>
            </a:r>
          </a:p>
          <a:p>
            <a:pPr>
              <a:buFont typeface="Arial" pitchFamily="34" charset="0"/>
              <a:buChar char="•"/>
              <a:defRPr/>
            </a:pPr>
            <a:r>
              <a:rPr lang="en-GB" sz="2600" dirty="0" smtClean="0">
                <a:latin typeface="Calibri" pitchFamily="34" charset="0"/>
                <a:cs typeface="Calibri" pitchFamily="34" charset="0"/>
              </a:rPr>
              <a:t>Can be targeted at specific organisational activities and adapted to the nature of the business</a:t>
            </a:r>
          </a:p>
          <a:p>
            <a:pPr>
              <a:buFont typeface="Arial" pitchFamily="34" charset="0"/>
              <a:buChar char="•"/>
              <a:defRPr/>
            </a:pPr>
            <a:r>
              <a:rPr lang="en-GB" sz="2600" dirty="0" smtClean="0">
                <a:latin typeface="Calibri" pitchFamily="34" charset="0"/>
                <a:cs typeface="Calibri" pitchFamily="34" charset="0"/>
              </a:rPr>
              <a:t>Should be formally administered and follow a four step process of: </a:t>
            </a:r>
          </a:p>
          <a:p>
            <a:pPr lvl="1">
              <a:buFont typeface="Wingdings" panose="05000000000000000000" pitchFamily="2" charset="2"/>
              <a:buChar char="Ø"/>
              <a:defRPr/>
            </a:pPr>
            <a:r>
              <a:rPr lang="en-GB" sz="2200" dirty="0" smtClean="0">
                <a:latin typeface="Calibri" pitchFamily="34" charset="0"/>
                <a:cs typeface="Calibri" pitchFamily="34" charset="0"/>
              </a:rPr>
              <a:t>Preparation, Data Collection, Data Analysis, Review &amp; Report</a:t>
            </a: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115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Health Check</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58108362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Preparation</a:t>
            </a:r>
          </a:p>
          <a:p>
            <a:pPr lvl="1">
              <a:buFont typeface="Wingdings" panose="05000000000000000000" pitchFamily="2" charset="2"/>
              <a:buChar char="Ø"/>
              <a:defRPr/>
            </a:pPr>
            <a:r>
              <a:rPr lang="en-GB" sz="2200" dirty="0" smtClean="0">
                <a:latin typeface="Calibri" pitchFamily="34" charset="0"/>
                <a:cs typeface="Calibri" pitchFamily="34" charset="0"/>
              </a:rPr>
              <a:t>Confirm sponsor</a:t>
            </a:r>
          </a:p>
          <a:p>
            <a:pPr lvl="1">
              <a:buFont typeface="Wingdings" panose="05000000000000000000" pitchFamily="2" charset="2"/>
              <a:buChar char="Ø"/>
              <a:defRPr/>
            </a:pPr>
            <a:r>
              <a:rPr lang="en-GB" sz="2200" dirty="0" smtClean="0">
                <a:latin typeface="Calibri" pitchFamily="34" charset="0"/>
                <a:cs typeface="Calibri" pitchFamily="34" charset="0"/>
              </a:rPr>
              <a:t>Define scope and timing of the exercise</a:t>
            </a:r>
          </a:p>
          <a:p>
            <a:pPr lvl="1">
              <a:buFont typeface="Wingdings" panose="05000000000000000000" pitchFamily="2" charset="2"/>
              <a:buChar char="Ø"/>
              <a:defRPr/>
            </a:pPr>
            <a:r>
              <a:rPr lang="en-GB" sz="2200" dirty="0" smtClean="0">
                <a:latin typeface="Calibri" pitchFamily="34" charset="0"/>
                <a:cs typeface="Calibri" pitchFamily="34" charset="0"/>
              </a:rPr>
              <a:t>Select a team and brief them on any relevant background information</a:t>
            </a:r>
          </a:p>
          <a:p>
            <a:pPr lvl="1">
              <a:buFont typeface="Wingdings" panose="05000000000000000000" pitchFamily="2" charset="2"/>
              <a:buChar char="Ø"/>
              <a:defRPr/>
            </a:pPr>
            <a:r>
              <a:rPr lang="en-GB" sz="2200" dirty="0" smtClean="0">
                <a:latin typeface="Calibri" pitchFamily="34" charset="0"/>
                <a:cs typeface="Calibri" pitchFamily="34" charset="0"/>
              </a:rPr>
              <a:t>Define roles and responsibilities</a:t>
            </a:r>
          </a:p>
          <a:p>
            <a:pPr lvl="1">
              <a:buFont typeface="Wingdings" panose="05000000000000000000" pitchFamily="2" charset="2"/>
              <a:buChar char="Ø"/>
              <a:defRPr/>
            </a:pPr>
            <a:r>
              <a:rPr lang="en-GB" sz="2200" dirty="0" smtClean="0">
                <a:latin typeface="Calibri" pitchFamily="34" charset="0"/>
                <a:cs typeface="Calibri" pitchFamily="34" charset="0"/>
              </a:rPr>
              <a:t>Agree the approach and the questions that will be asked</a:t>
            </a:r>
          </a:p>
          <a:p>
            <a:pPr lvl="1">
              <a:buFont typeface="Wingdings" panose="05000000000000000000" pitchFamily="2" charset="2"/>
              <a:buChar char="Ø"/>
              <a:defRPr/>
            </a:pPr>
            <a:r>
              <a:rPr lang="en-GB" sz="2200" dirty="0" smtClean="0">
                <a:latin typeface="Calibri" pitchFamily="34" charset="0"/>
                <a:cs typeface="Calibri" pitchFamily="34" charset="0"/>
              </a:rPr>
              <a:t>Define the interview format and schedule the interviews</a:t>
            </a:r>
          </a:p>
          <a:p>
            <a:pPr>
              <a:buFont typeface="Arial" pitchFamily="34" charset="0"/>
              <a:buChar char="•"/>
              <a:defRPr/>
            </a:pPr>
            <a:endParaRPr lang="en-GB" sz="2600" dirty="0" smtClean="0">
              <a:latin typeface="Calibri" pitchFamily="34" charset="0"/>
              <a:cs typeface="Calibri" pitchFamily="34" charset="0"/>
            </a:endParaRP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116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Health Check</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8031747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Data Collection</a:t>
            </a:r>
          </a:p>
          <a:p>
            <a:pPr lvl="1">
              <a:buFont typeface="Wingdings" panose="05000000000000000000" pitchFamily="2" charset="2"/>
              <a:buChar char="Ø"/>
              <a:defRPr/>
            </a:pPr>
            <a:r>
              <a:rPr lang="en-GB" sz="2200" dirty="0" smtClean="0">
                <a:latin typeface="Calibri" pitchFamily="34" charset="0"/>
                <a:cs typeface="Calibri" pitchFamily="34" charset="0"/>
              </a:rPr>
              <a:t>Review available documentation and record individual findings</a:t>
            </a:r>
          </a:p>
          <a:p>
            <a:pPr lvl="1">
              <a:buFont typeface="Wingdings" panose="05000000000000000000" pitchFamily="2" charset="2"/>
              <a:buChar char="Ø"/>
              <a:defRPr/>
            </a:pPr>
            <a:r>
              <a:rPr lang="en-GB" sz="2200" dirty="0" smtClean="0">
                <a:latin typeface="Calibri" pitchFamily="34" charset="0"/>
                <a:cs typeface="Calibri" pitchFamily="34" charset="0"/>
              </a:rPr>
              <a:t>Carry-out interviews and record in detail</a:t>
            </a:r>
          </a:p>
          <a:p>
            <a:pPr>
              <a:buFont typeface="Arial" panose="020B0604020202020204" pitchFamily="34" charset="0"/>
              <a:buChar char="•"/>
              <a:defRPr/>
            </a:pPr>
            <a:r>
              <a:rPr lang="en-GB" sz="2600" dirty="0" smtClean="0">
                <a:latin typeface="Calibri" pitchFamily="34" charset="0"/>
                <a:cs typeface="Calibri" pitchFamily="34" charset="0"/>
              </a:rPr>
              <a:t>Data Analysis</a:t>
            </a:r>
          </a:p>
          <a:p>
            <a:pPr lvl="1">
              <a:buFont typeface="Wingdings" panose="05000000000000000000" pitchFamily="2" charset="2"/>
              <a:buChar char="Ø"/>
              <a:defRPr/>
            </a:pPr>
            <a:r>
              <a:rPr lang="en-GB" sz="2200" dirty="0" smtClean="0">
                <a:latin typeface="Calibri" pitchFamily="34" charset="0"/>
                <a:cs typeface="Calibri" pitchFamily="34" charset="0"/>
              </a:rPr>
              <a:t>Identify and patterns and trends</a:t>
            </a:r>
          </a:p>
          <a:p>
            <a:pPr lvl="1">
              <a:buFont typeface="Wingdings" panose="05000000000000000000" pitchFamily="2" charset="2"/>
              <a:buChar char="Ø"/>
              <a:defRPr/>
            </a:pPr>
            <a:r>
              <a:rPr lang="en-GB" sz="2200" dirty="0" smtClean="0">
                <a:latin typeface="Calibri" pitchFamily="34" charset="0"/>
                <a:cs typeface="Calibri" pitchFamily="34" charset="0"/>
              </a:rPr>
              <a:t>Identify strengths and weaknesses</a:t>
            </a:r>
          </a:p>
          <a:p>
            <a:pPr lvl="1">
              <a:buFont typeface="Wingdings" panose="05000000000000000000" pitchFamily="2" charset="2"/>
              <a:buChar char="Ø"/>
              <a:defRPr/>
            </a:pPr>
            <a:r>
              <a:rPr lang="en-GB" sz="2200" dirty="0" smtClean="0">
                <a:latin typeface="Calibri" pitchFamily="34" charset="0"/>
                <a:cs typeface="Calibri" pitchFamily="34" charset="0"/>
              </a:rPr>
              <a:t>Focus on key items that need to be addressed </a:t>
            </a:r>
          </a:p>
          <a:p>
            <a:pPr lvl="1">
              <a:buFont typeface="Wingdings" panose="05000000000000000000" pitchFamily="2" charset="2"/>
              <a:buChar char="Ø"/>
              <a:defRPr/>
            </a:pPr>
            <a:r>
              <a:rPr lang="en-GB" sz="2200" dirty="0" smtClean="0">
                <a:latin typeface="Calibri" pitchFamily="34" charset="0"/>
                <a:cs typeface="Calibri" pitchFamily="34" charset="0"/>
              </a:rPr>
              <a:t>Conduct intermediate interview with the sponsor</a:t>
            </a:r>
          </a:p>
          <a:p>
            <a:pPr lvl="1">
              <a:buFont typeface="Wingdings" panose="05000000000000000000" pitchFamily="2" charset="2"/>
              <a:buChar char="Ø"/>
              <a:defRPr/>
            </a:pPr>
            <a:r>
              <a:rPr lang="en-GB" sz="2200" dirty="0" smtClean="0">
                <a:latin typeface="Calibri" pitchFamily="34" charset="0"/>
                <a:cs typeface="Calibri" pitchFamily="34" charset="0"/>
              </a:rPr>
              <a:t>Identify recommendations</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117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Health Check</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6137430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Review and Report</a:t>
            </a:r>
          </a:p>
          <a:p>
            <a:pPr lvl="1">
              <a:buFont typeface="Wingdings" panose="05000000000000000000" pitchFamily="2" charset="2"/>
              <a:buChar char="Ø"/>
              <a:defRPr/>
            </a:pPr>
            <a:r>
              <a:rPr lang="en-GB" sz="2200" dirty="0" smtClean="0">
                <a:latin typeface="Calibri" pitchFamily="34" charset="0"/>
                <a:cs typeface="Calibri" pitchFamily="34" charset="0"/>
              </a:rPr>
              <a:t>Draft report</a:t>
            </a:r>
          </a:p>
          <a:p>
            <a:pPr lvl="1">
              <a:buFont typeface="Wingdings" panose="05000000000000000000" pitchFamily="2" charset="2"/>
              <a:buChar char="Ø"/>
              <a:defRPr/>
            </a:pPr>
            <a:r>
              <a:rPr lang="en-GB" sz="2200" dirty="0" smtClean="0">
                <a:latin typeface="Calibri" pitchFamily="34" charset="0"/>
                <a:cs typeface="Calibri" pitchFamily="34" charset="0"/>
              </a:rPr>
              <a:t>Conduct final interview with sponsor</a:t>
            </a:r>
          </a:p>
          <a:p>
            <a:pPr lvl="1">
              <a:buFont typeface="Wingdings" panose="05000000000000000000" pitchFamily="2" charset="2"/>
              <a:buChar char="Ø"/>
              <a:defRPr/>
            </a:pPr>
            <a:r>
              <a:rPr lang="en-GB" sz="2200" dirty="0" smtClean="0">
                <a:latin typeface="Calibri" pitchFamily="34" charset="0"/>
                <a:cs typeface="Calibri" pitchFamily="34" charset="0"/>
              </a:rPr>
              <a:t>Finalise and submit report</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118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Health Check</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5952902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Questions to be asked</a:t>
            </a:r>
          </a:p>
          <a:p>
            <a:pPr lvl="1">
              <a:buFont typeface="Wingdings" panose="05000000000000000000" pitchFamily="2" charset="2"/>
              <a:buChar char="Ø"/>
              <a:defRPr/>
            </a:pPr>
            <a:r>
              <a:rPr lang="en-GB" sz="2200" dirty="0" smtClean="0">
                <a:latin typeface="Calibri" pitchFamily="34" charset="0"/>
                <a:cs typeface="Calibri" pitchFamily="34" charset="0"/>
              </a:rPr>
              <a:t>Should be structured into 8 sections, on for each of the Risk Management Principals</a:t>
            </a:r>
          </a:p>
          <a:p>
            <a:pPr lvl="1">
              <a:buFont typeface="Wingdings" panose="05000000000000000000" pitchFamily="2" charset="2"/>
              <a:buChar char="Ø"/>
              <a:defRPr/>
            </a:pPr>
            <a:r>
              <a:rPr lang="en-GB" sz="2200" dirty="0" smtClean="0">
                <a:latin typeface="Calibri" pitchFamily="34" charset="0"/>
                <a:cs typeface="Calibri" pitchFamily="34" charset="0"/>
              </a:rPr>
              <a:t>Questions can be quite detailed, but should solicit a simply ‘yes’ or ‘no’ answer in order to make analysis possible. </a:t>
            </a:r>
          </a:p>
          <a:p>
            <a:pPr lvl="1">
              <a:buFont typeface="Wingdings" panose="05000000000000000000" pitchFamily="2" charset="2"/>
              <a:buChar char="Ø"/>
              <a:defRPr/>
            </a:pPr>
            <a:r>
              <a:rPr lang="en-GB" sz="2200" dirty="0" smtClean="0">
                <a:latin typeface="Calibri" pitchFamily="34" charset="0"/>
                <a:cs typeface="Calibri" pitchFamily="34" charset="0"/>
              </a:rPr>
              <a:t>Alternative scoring methods can be used (e.g.  1 to 5, or Poor/Average/Good)</a:t>
            </a:r>
          </a:p>
          <a:p>
            <a:pPr lvl="1">
              <a:buFont typeface="Wingdings" panose="05000000000000000000" pitchFamily="2" charset="2"/>
              <a:buChar char="Ø"/>
              <a:defRPr/>
            </a:pPr>
            <a:r>
              <a:rPr lang="en-GB" sz="2200" dirty="0" smtClean="0">
                <a:latin typeface="Calibri" pitchFamily="34" charset="0"/>
                <a:cs typeface="Calibri" pitchFamily="34" charset="0"/>
              </a:rPr>
              <a:t>Questions should be asked and answered in an honest, open, and blame-free environment in order to capture the most realistic overall picture</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119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Health Check</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64615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Operational</a:t>
            </a:r>
          </a:p>
          <a:p>
            <a:pPr lvl="1">
              <a:buFont typeface="Wingdings" panose="05000000000000000000" pitchFamily="2" charset="2"/>
              <a:buChar char="Ø"/>
              <a:defRPr/>
            </a:pPr>
            <a:r>
              <a:rPr lang="en-GB" sz="2200" dirty="0" smtClean="0">
                <a:latin typeface="Calibri" pitchFamily="34" charset="0"/>
                <a:cs typeface="Calibri" pitchFamily="34" charset="0"/>
              </a:rPr>
              <a:t>Concerned with maintaining appropriate levels of business services to existing and new customers</a:t>
            </a:r>
          </a:p>
          <a:p>
            <a:pPr lvl="1">
              <a:buFont typeface="Wingdings" panose="05000000000000000000" pitchFamily="2" charset="2"/>
              <a:buChar char="Ø"/>
              <a:defRPr/>
            </a:pPr>
            <a:r>
              <a:rPr lang="en-GB" sz="2200" dirty="0" smtClean="0">
                <a:latin typeface="Calibri" pitchFamily="34" charset="0"/>
                <a:cs typeface="Calibri" pitchFamily="34" charset="0"/>
              </a:rPr>
              <a:t>Sets the scene for the management of risk within particular operational (service delivery) areas</a:t>
            </a:r>
          </a:p>
          <a:p>
            <a:pPr lvl="1">
              <a:buFont typeface="Wingdings" panose="05000000000000000000" pitchFamily="2" charset="2"/>
              <a:buChar char="Ø"/>
              <a:defRPr/>
            </a:pPr>
            <a:r>
              <a:rPr lang="en-GB" sz="2200" dirty="0" smtClean="0">
                <a:latin typeface="Calibri" pitchFamily="34" charset="0"/>
                <a:cs typeface="Calibri" pitchFamily="34" charset="0"/>
              </a:rPr>
              <a:t>Information flows need to be established  between those with operational responsibilities, and those with strategic, programme and project responsibilities where any or all of these will have an impact on the operational area or vice-versa</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Organisational Perspectives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086176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pPr/>
              <a:t>120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537" y="3581400"/>
            <a:ext cx="2628900" cy="174307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971020"/>
            <a:ext cx="5715000" cy="34861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6880550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Establishes a benchmark for moving forward</a:t>
            </a:r>
          </a:p>
          <a:p>
            <a:pPr>
              <a:buFont typeface="Arial" pitchFamily="34" charset="0"/>
              <a:buChar char="•"/>
              <a:defRPr/>
            </a:pPr>
            <a:r>
              <a:rPr lang="en-GB" sz="2600" dirty="0" smtClean="0">
                <a:latin typeface="Calibri" pitchFamily="34" charset="0"/>
                <a:cs typeface="Calibri" pitchFamily="34" charset="0"/>
              </a:rPr>
              <a:t>Provides the basis for an organisation to measurement the level to which Risk Management has been successfully embedded against a globally used and accepted model (CMM)</a:t>
            </a:r>
          </a:p>
          <a:p>
            <a:pPr>
              <a:buFont typeface="Arial" pitchFamily="34" charset="0"/>
              <a:buChar char="•"/>
              <a:defRPr/>
            </a:pPr>
            <a:r>
              <a:rPr lang="en-GB" sz="2600" dirty="0" smtClean="0">
                <a:latin typeface="Calibri" pitchFamily="34" charset="0"/>
                <a:cs typeface="Calibri" pitchFamily="34" charset="0"/>
              </a:rPr>
              <a:t>Forms the platform for continual incremental improvement over time</a:t>
            </a:r>
          </a:p>
          <a:p>
            <a:pPr>
              <a:buFont typeface="Arial" pitchFamily="34" charset="0"/>
              <a:buChar char="•"/>
              <a:defRPr/>
            </a:pPr>
            <a:endParaRPr lang="en-GB" sz="2600" dirty="0" smtClean="0">
              <a:latin typeface="Calibri" pitchFamily="34" charset="0"/>
              <a:cs typeface="Calibri" pitchFamily="34" charset="0"/>
            </a:endParaRPr>
          </a:p>
          <a:p>
            <a:pPr>
              <a:buFont typeface="Arial" pitchFamily="34" charset="0"/>
              <a:buChar char="•"/>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9063937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Usual structure of the model is as a matrix with the following three components</a:t>
            </a:r>
          </a:p>
          <a:p>
            <a:pPr lvl="1">
              <a:buFont typeface="Wingdings" panose="05000000000000000000" pitchFamily="2" charset="2"/>
              <a:buChar char="Ø"/>
              <a:defRPr/>
            </a:pPr>
            <a:r>
              <a:rPr lang="en-GB" sz="2200" dirty="0" smtClean="0">
                <a:latin typeface="Calibri" pitchFamily="34" charset="0"/>
                <a:cs typeface="Calibri" pitchFamily="34" charset="0"/>
              </a:rPr>
              <a:t>Levels</a:t>
            </a:r>
          </a:p>
          <a:p>
            <a:pPr lvl="1">
              <a:buFont typeface="Wingdings" panose="05000000000000000000" pitchFamily="2" charset="2"/>
              <a:buChar char="Ø"/>
              <a:defRPr/>
            </a:pPr>
            <a:r>
              <a:rPr lang="en-GB" sz="2200" dirty="0" smtClean="0">
                <a:latin typeface="Calibri" pitchFamily="34" charset="0"/>
                <a:cs typeface="Calibri" pitchFamily="34" charset="0"/>
              </a:rPr>
              <a:t>Criteria</a:t>
            </a:r>
          </a:p>
          <a:p>
            <a:pPr lvl="1">
              <a:buFont typeface="Wingdings" panose="05000000000000000000" pitchFamily="2" charset="2"/>
              <a:buChar char="Ø"/>
              <a:defRPr/>
            </a:pPr>
            <a:r>
              <a:rPr lang="en-GB" sz="2200" dirty="0" smtClean="0">
                <a:latin typeface="Calibri" pitchFamily="34" charset="0"/>
                <a:cs typeface="Calibri" pitchFamily="34" charset="0"/>
              </a:rPr>
              <a:t>Competency</a:t>
            </a:r>
          </a:p>
          <a:p>
            <a:pPr>
              <a:buFont typeface="Arial" pitchFamily="34" charset="0"/>
              <a:buChar char="•"/>
              <a:defRPr/>
            </a:pPr>
            <a:r>
              <a:rPr lang="en-GB" sz="2600" dirty="0" smtClean="0">
                <a:latin typeface="Calibri" pitchFamily="34" charset="0"/>
                <a:cs typeface="Calibri" pitchFamily="34" charset="0"/>
              </a:rPr>
              <a:t>It is common to use the 8 Risk Management Principals as the Criteria </a:t>
            </a:r>
          </a:p>
          <a:p>
            <a:pPr>
              <a:buFont typeface="Arial" pitchFamily="34" charset="0"/>
              <a:buChar char="•"/>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6708967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Sample matrix before organisational specific competencies are added</a:t>
            </a:r>
          </a:p>
          <a:p>
            <a:pPr>
              <a:buFont typeface="Arial" pitchFamily="34" charset="0"/>
              <a:buChar char="•"/>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661207844"/>
              </p:ext>
            </p:extLst>
          </p:nvPr>
        </p:nvGraphicFramePr>
        <p:xfrm>
          <a:off x="914399" y="3200400"/>
          <a:ext cx="7801841" cy="2438400"/>
        </p:xfrm>
        <a:graphic>
          <a:graphicData uri="http://schemas.openxmlformats.org/presentationml/2006/ole">
            <mc:AlternateContent xmlns:mc="http://schemas.openxmlformats.org/markup-compatibility/2006">
              <mc:Choice xmlns:v="urn:schemas-microsoft-com:vml" Requires="v">
                <p:oleObj spid="_x0000_s19497" name="Worksheet" r:id="rId3" imgW="8134265" imgH="2438272" progId="Excel.Sheet.12">
                  <p:embed/>
                </p:oleObj>
              </mc:Choice>
              <mc:Fallback>
                <p:oleObj name="Worksheet" r:id="rId3" imgW="8134265" imgH="2438272" progId="Excel.Sheet.12">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3200400"/>
                        <a:ext cx="7801841"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70338615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5 Levels of Maturity</a:t>
            </a:r>
          </a:p>
          <a:p>
            <a:pPr lvl="1">
              <a:buFont typeface="Wingdings" panose="05000000000000000000" pitchFamily="2" charset="2"/>
              <a:buChar char="Ø"/>
              <a:defRPr/>
            </a:pPr>
            <a:r>
              <a:rPr lang="en-GB" sz="2200" dirty="0" smtClean="0">
                <a:latin typeface="Calibri" pitchFamily="34" charset="0"/>
                <a:cs typeface="Calibri" pitchFamily="34" charset="0"/>
              </a:rPr>
              <a:t>Initial</a:t>
            </a:r>
          </a:p>
          <a:p>
            <a:pPr lvl="1">
              <a:buFont typeface="Wingdings" panose="05000000000000000000" pitchFamily="2" charset="2"/>
              <a:buChar char="Ø"/>
              <a:defRPr/>
            </a:pPr>
            <a:r>
              <a:rPr lang="en-GB" sz="2200" dirty="0" smtClean="0">
                <a:latin typeface="Calibri" pitchFamily="34" charset="0"/>
                <a:cs typeface="Calibri" pitchFamily="34" charset="0"/>
              </a:rPr>
              <a:t>Repeatable</a:t>
            </a:r>
          </a:p>
          <a:p>
            <a:pPr lvl="1">
              <a:buFont typeface="Wingdings" panose="05000000000000000000" pitchFamily="2" charset="2"/>
              <a:buChar char="Ø"/>
              <a:defRPr/>
            </a:pPr>
            <a:r>
              <a:rPr lang="en-GB" sz="2200" dirty="0" smtClean="0">
                <a:latin typeface="Calibri" pitchFamily="34" charset="0"/>
                <a:cs typeface="Calibri" pitchFamily="34" charset="0"/>
              </a:rPr>
              <a:t>Defined</a:t>
            </a:r>
          </a:p>
          <a:p>
            <a:pPr lvl="1">
              <a:buFont typeface="Wingdings" panose="05000000000000000000" pitchFamily="2" charset="2"/>
              <a:buChar char="Ø"/>
              <a:defRPr/>
            </a:pPr>
            <a:r>
              <a:rPr lang="en-GB" sz="2200" dirty="0" smtClean="0">
                <a:latin typeface="Calibri" pitchFamily="34" charset="0"/>
                <a:cs typeface="Calibri" pitchFamily="34" charset="0"/>
              </a:rPr>
              <a:t>Managed</a:t>
            </a:r>
          </a:p>
          <a:p>
            <a:pPr lvl="1">
              <a:buFont typeface="Wingdings" panose="05000000000000000000" pitchFamily="2" charset="2"/>
              <a:buChar char="Ø"/>
              <a:defRPr/>
            </a:pPr>
            <a:r>
              <a:rPr lang="en-GB" sz="2200" dirty="0" smtClean="0">
                <a:latin typeface="Calibri" pitchFamily="34" charset="0"/>
                <a:cs typeface="Calibri" pitchFamily="34" charset="0"/>
              </a:rPr>
              <a:t>Optimising</a:t>
            </a:r>
          </a:p>
          <a:p>
            <a:pPr>
              <a:buFont typeface="Arial" pitchFamily="34" charset="0"/>
              <a:buChar char="•"/>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06296030"/>
              </p:ext>
            </p:extLst>
          </p:nvPr>
        </p:nvGraphicFramePr>
        <p:xfrm>
          <a:off x="2286000" y="2438400"/>
          <a:ext cx="6515100" cy="3633787"/>
        </p:xfrm>
        <a:graphic>
          <a:graphicData uri="http://schemas.openxmlformats.org/presentationml/2006/ole">
            <mc:AlternateContent xmlns:mc="http://schemas.openxmlformats.org/markup-compatibility/2006">
              <mc:Choice xmlns:v="urn:schemas-microsoft-com:vml" Requires="v">
                <p:oleObj spid="_x0000_s20516" name="Visio" r:id="rId3" imgW="6514759" imgH="3634499" progId="">
                  <p:embed/>
                </p:oleObj>
              </mc:Choice>
              <mc:Fallback>
                <p:oleObj name="Visio" r:id="rId3" imgW="6514759" imgH="3634499" progId="">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38400"/>
                        <a:ext cx="6515100" cy="363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2367826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1st Level of Maturity – Initial</a:t>
            </a:r>
          </a:p>
          <a:p>
            <a:pPr lvl="1">
              <a:buFont typeface="Wingdings" panose="05000000000000000000" pitchFamily="2" charset="2"/>
              <a:buChar char="Ø"/>
              <a:defRPr/>
            </a:pPr>
            <a:r>
              <a:rPr lang="en-GB" sz="2200" dirty="0" smtClean="0">
                <a:latin typeface="Calibri" pitchFamily="34" charset="0"/>
                <a:cs typeface="Calibri" pitchFamily="34" charset="0"/>
              </a:rPr>
              <a:t>The organisation undertakes the minimum risk identification and assessment required to satisfy compliance requirements</a:t>
            </a:r>
          </a:p>
          <a:p>
            <a:pPr lvl="1">
              <a:buFont typeface="Wingdings" panose="05000000000000000000" pitchFamily="2" charset="2"/>
              <a:buChar char="Ø"/>
              <a:defRPr/>
            </a:pPr>
            <a:r>
              <a:rPr lang="en-GB" sz="2200" dirty="0" smtClean="0">
                <a:latin typeface="Calibri" pitchFamily="34" charset="0"/>
                <a:cs typeface="Calibri" pitchFamily="34" charset="0"/>
              </a:rPr>
              <a:t>Risks are examined only annually</a:t>
            </a:r>
          </a:p>
          <a:p>
            <a:pPr lvl="1">
              <a:buFont typeface="Wingdings" panose="05000000000000000000" pitchFamily="2" charset="2"/>
              <a:buChar char="Ø"/>
              <a:defRPr/>
            </a:pPr>
            <a:r>
              <a:rPr lang="en-GB" sz="2200" dirty="0" smtClean="0">
                <a:latin typeface="Calibri" pitchFamily="34" charset="0"/>
                <a:cs typeface="Calibri" pitchFamily="34" charset="0"/>
              </a:rPr>
              <a:t>No definition in place for Risk Tolerance or Risk Appetite</a:t>
            </a:r>
          </a:p>
          <a:p>
            <a:pPr lvl="1">
              <a:buFont typeface="Wingdings" panose="05000000000000000000" pitchFamily="2" charset="2"/>
              <a:buChar char="Ø"/>
              <a:defRPr/>
            </a:pPr>
            <a:r>
              <a:rPr lang="en-GB" sz="2200" dirty="0" smtClean="0">
                <a:latin typeface="Calibri" pitchFamily="34" charset="0"/>
                <a:cs typeface="Calibri" pitchFamily="34" charset="0"/>
              </a:rPr>
              <a:t>No formal risk process in place</a:t>
            </a:r>
          </a:p>
          <a:p>
            <a:pPr lvl="1">
              <a:buFont typeface="Wingdings" panose="05000000000000000000" pitchFamily="2" charset="2"/>
              <a:buChar char="Ø"/>
              <a:defRPr/>
            </a:pPr>
            <a:r>
              <a:rPr lang="en-GB" sz="2200" dirty="0" smtClean="0">
                <a:latin typeface="Calibri" pitchFamily="34" charset="0"/>
                <a:cs typeface="Calibri" pitchFamily="34" charset="0"/>
              </a:rPr>
              <a:t>Risks that occur are dealt with only in a reactive manner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1067689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2</a:t>
            </a:r>
            <a:r>
              <a:rPr lang="en-GB" sz="2600" baseline="30000" dirty="0" smtClean="0">
                <a:latin typeface="Calibri" pitchFamily="34" charset="0"/>
                <a:cs typeface="Calibri" pitchFamily="34" charset="0"/>
              </a:rPr>
              <a:t>nd</a:t>
            </a:r>
            <a:r>
              <a:rPr lang="en-GB" sz="2600" dirty="0" smtClean="0">
                <a:latin typeface="Calibri" pitchFamily="34" charset="0"/>
                <a:cs typeface="Calibri" pitchFamily="34" charset="0"/>
              </a:rPr>
              <a:t> Level of Maturity – Repeatable</a:t>
            </a:r>
          </a:p>
          <a:p>
            <a:pPr lvl="1">
              <a:buFont typeface="Wingdings" panose="05000000000000000000" pitchFamily="2" charset="2"/>
              <a:buChar char="Ø"/>
              <a:defRPr/>
            </a:pPr>
            <a:r>
              <a:rPr lang="en-GB" sz="2200" dirty="0" smtClean="0">
                <a:latin typeface="Calibri" pitchFamily="34" charset="0"/>
                <a:cs typeface="Calibri" pitchFamily="34" charset="0"/>
              </a:rPr>
              <a:t>Risk Tolerance and Risk Appetite have been establish</a:t>
            </a:r>
          </a:p>
          <a:p>
            <a:pPr lvl="1">
              <a:buFont typeface="Wingdings" panose="05000000000000000000" pitchFamily="2" charset="2"/>
              <a:buChar char="Ø"/>
              <a:defRPr/>
            </a:pPr>
            <a:r>
              <a:rPr lang="en-GB" sz="2200" dirty="0" smtClean="0">
                <a:latin typeface="Calibri" pitchFamily="34" charset="0"/>
                <a:cs typeface="Calibri" pitchFamily="34" charset="0"/>
              </a:rPr>
              <a:t>A risk process has been defined</a:t>
            </a:r>
          </a:p>
          <a:p>
            <a:pPr lvl="1">
              <a:buFont typeface="Wingdings" panose="05000000000000000000" pitchFamily="2" charset="2"/>
              <a:buChar char="Ø"/>
              <a:defRPr/>
            </a:pPr>
            <a:r>
              <a:rPr lang="en-GB" sz="2200" dirty="0" smtClean="0">
                <a:latin typeface="Calibri" pitchFamily="34" charset="0"/>
                <a:cs typeface="Calibri" pitchFamily="34" charset="0"/>
              </a:rPr>
              <a:t>A risk profile is in place, providing understanding of the sources of risk that the organisation faces</a:t>
            </a:r>
          </a:p>
          <a:p>
            <a:pPr lvl="1">
              <a:buFont typeface="Wingdings" panose="05000000000000000000" pitchFamily="2" charset="2"/>
              <a:buChar char="Ø"/>
              <a:defRPr/>
            </a:pPr>
            <a:r>
              <a:rPr lang="en-GB" sz="2200" dirty="0" smtClean="0">
                <a:latin typeface="Calibri" pitchFamily="34" charset="0"/>
                <a:cs typeface="Calibri" pitchFamily="34" charset="0"/>
              </a:rPr>
              <a:t>The organisation has started to allocate resources to risk-related activities</a:t>
            </a:r>
          </a:p>
          <a:p>
            <a:pPr lvl="1">
              <a:buFont typeface="Wingdings" panose="05000000000000000000" pitchFamily="2" charset="2"/>
              <a:buChar char="Ø"/>
              <a:defRPr/>
            </a:pPr>
            <a:r>
              <a:rPr lang="en-GB" sz="2200" dirty="0" smtClean="0">
                <a:latin typeface="Calibri" pitchFamily="34" charset="0"/>
                <a:cs typeface="Calibri" pitchFamily="34" charset="0"/>
              </a:rPr>
              <a:t>Roles and responsibilities are starting to be formally defined</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868118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3</a:t>
            </a:r>
            <a:r>
              <a:rPr lang="en-GB" sz="2600" baseline="30000" dirty="0" smtClean="0">
                <a:latin typeface="Calibri" pitchFamily="34" charset="0"/>
                <a:cs typeface="Calibri" pitchFamily="34" charset="0"/>
              </a:rPr>
              <a:t>rd</a:t>
            </a:r>
            <a:r>
              <a:rPr lang="en-GB" sz="2600" dirty="0" smtClean="0">
                <a:latin typeface="Calibri" pitchFamily="34" charset="0"/>
                <a:cs typeface="Calibri" pitchFamily="34" charset="0"/>
              </a:rPr>
              <a:t> Level of Maturity – Defined</a:t>
            </a:r>
          </a:p>
          <a:p>
            <a:pPr lvl="1">
              <a:buFont typeface="Wingdings" panose="05000000000000000000" pitchFamily="2" charset="2"/>
              <a:buChar char="Ø"/>
              <a:defRPr/>
            </a:pPr>
            <a:r>
              <a:rPr lang="en-GB" sz="2200" dirty="0" smtClean="0">
                <a:latin typeface="Calibri" pitchFamily="34" charset="0"/>
                <a:cs typeface="Calibri" pitchFamily="34" charset="0"/>
              </a:rPr>
              <a:t>Processes have been further developed and refined</a:t>
            </a:r>
          </a:p>
          <a:p>
            <a:pPr lvl="1">
              <a:buFont typeface="Wingdings" panose="05000000000000000000" pitchFamily="2" charset="2"/>
              <a:buChar char="Ø"/>
              <a:defRPr/>
            </a:pPr>
            <a:r>
              <a:rPr lang="en-GB" sz="2200" dirty="0" smtClean="0">
                <a:latin typeface="Calibri" pitchFamily="34" charset="0"/>
                <a:cs typeface="Calibri" pitchFamily="34" charset="0"/>
              </a:rPr>
              <a:t>A dedicated risk management function has been created, co-ordinating effort and ensuring a consistent approach</a:t>
            </a:r>
          </a:p>
          <a:p>
            <a:pPr lvl="1">
              <a:buFont typeface="Wingdings" panose="05000000000000000000" pitchFamily="2" charset="2"/>
              <a:buChar char="Ø"/>
              <a:defRPr/>
            </a:pPr>
            <a:r>
              <a:rPr lang="en-GB" sz="2200" dirty="0" smtClean="0">
                <a:latin typeface="Calibri" pitchFamily="34" charset="0"/>
                <a:cs typeface="Calibri" pitchFamily="34" charset="0"/>
              </a:rPr>
              <a:t>Early Warning Indicators are developed</a:t>
            </a:r>
          </a:p>
          <a:p>
            <a:pPr lvl="1">
              <a:buFont typeface="Wingdings" panose="05000000000000000000" pitchFamily="2" charset="2"/>
              <a:buChar char="Ø"/>
              <a:defRPr/>
            </a:pPr>
            <a:r>
              <a:rPr lang="en-GB" sz="2200" dirty="0" smtClean="0">
                <a:latin typeface="Calibri" pitchFamily="34" charset="0"/>
                <a:cs typeface="Calibri" pitchFamily="34" charset="0"/>
              </a:rPr>
              <a:t>Response Planning is starting to take shape</a:t>
            </a:r>
          </a:p>
          <a:p>
            <a:pPr lvl="1">
              <a:buFont typeface="Wingdings" panose="05000000000000000000" pitchFamily="2" charset="2"/>
              <a:buChar char="Ø"/>
              <a:defRPr/>
            </a:pPr>
            <a:r>
              <a:rPr lang="en-GB" sz="2200" dirty="0" smtClean="0">
                <a:latin typeface="Calibri" pitchFamily="34" charset="0"/>
                <a:cs typeface="Calibri" pitchFamily="34" charset="0"/>
              </a:rPr>
              <a:t>High-level risks are reviewed on a regular basis at board level</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3194944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4</a:t>
            </a:r>
            <a:r>
              <a:rPr lang="en-GB" sz="2600" baseline="30000" dirty="0" smtClean="0">
                <a:latin typeface="Calibri" pitchFamily="34" charset="0"/>
                <a:cs typeface="Calibri" pitchFamily="34" charset="0"/>
              </a:rPr>
              <a:t>th</a:t>
            </a:r>
            <a:r>
              <a:rPr lang="en-GB" sz="2600" dirty="0" smtClean="0">
                <a:latin typeface="Calibri" pitchFamily="34" charset="0"/>
                <a:cs typeface="Calibri" pitchFamily="34" charset="0"/>
              </a:rPr>
              <a:t> Level of Maturity – Managed</a:t>
            </a:r>
          </a:p>
          <a:p>
            <a:pPr lvl="1">
              <a:buFont typeface="Wingdings" panose="05000000000000000000" pitchFamily="2" charset="2"/>
              <a:buChar char="Ø"/>
              <a:defRPr/>
            </a:pPr>
            <a:r>
              <a:rPr lang="en-GB" sz="2200" dirty="0" smtClean="0">
                <a:latin typeface="Calibri" pitchFamily="34" charset="0"/>
                <a:cs typeface="Calibri" pitchFamily="34" charset="0"/>
              </a:rPr>
              <a:t>The culture of Risk Management is being led by the CEO</a:t>
            </a:r>
          </a:p>
          <a:p>
            <a:pPr lvl="1">
              <a:buFont typeface="Wingdings" panose="05000000000000000000" pitchFamily="2" charset="2"/>
              <a:buChar char="Ø"/>
              <a:defRPr/>
            </a:pPr>
            <a:r>
              <a:rPr lang="en-GB" sz="2200" dirty="0" smtClean="0">
                <a:latin typeface="Calibri" pitchFamily="34" charset="0"/>
                <a:cs typeface="Calibri" pitchFamily="34" charset="0"/>
              </a:rPr>
              <a:t>Risk Management plays a regular part in key decision-making</a:t>
            </a:r>
          </a:p>
          <a:p>
            <a:pPr lvl="1">
              <a:buFont typeface="Wingdings" panose="05000000000000000000" pitchFamily="2" charset="2"/>
              <a:buChar char="Ø"/>
              <a:defRPr/>
            </a:pPr>
            <a:r>
              <a:rPr lang="en-GB" sz="2200" dirty="0" smtClean="0">
                <a:latin typeface="Calibri" pitchFamily="34" charset="0"/>
                <a:cs typeface="Calibri" pitchFamily="34" charset="0"/>
              </a:rPr>
              <a:t>Analysis of risk has become more rigorous, leading to improvement in response planning and implementation</a:t>
            </a:r>
          </a:p>
          <a:p>
            <a:pPr lvl="1">
              <a:buFont typeface="Wingdings" panose="05000000000000000000" pitchFamily="2" charset="2"/>
              <a:buChar char="Ø"/>
              <a:defRPr/>
            </a:pPr>
            <a:r>
              <a:rPr lang="en-GB" sz="2200" dirty="0" smtClean="0">
                <a:latin typeface="Calibri" pitchFamily="34" charset="0"/>
                <a:cs typeface="Calibri" pitchFamily="34" charset="0"/>
              </a:rPr>
              <a:t>There is an stronger emphasis on measuring, aggregating and managing risks across the whole organisation</a:t>
            </a:r>
          </a:p>
          <a:p>
            <a:pPr lvl="1">
              <a:buFont typeface="Wingdings" panose="05000000000000000000" pitchFamily="2" charset="2"/>
              <a:buChar char="Ø"/>
              <a:defRPr/>
            </a:pPr>
            <a:r>
              <a:rPr lang="en-GB" sz="2200" dirty="0" smtClean="0">
                <a:latin typeface="Calibri" pitchFamily="34" charset="0"/>
                <a:cs typeface="Calibri" pitchFamily="34" charset="0"/>
              </a:rPr>
              <a:t>A dedicated budget for managing risk has been established</a:t>
            </a:r>
          </a:p>
          <a:p>
            <a:pPr lvl="1">
              <a:buFont typeface="Wingdings" panose="05000000000000000000" pitchFamily="2" charset="2"/>
              <a:buChar char="Ø"/>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298109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5</a:t>
            </a:r>
            <a:r>
              <a:rPr lang="en-GB" sz="2600" baseline="30000" dirty="0" smtClean="0">
                <a:latin typeface="Calibri" pitchFamily="34" charset="0"/>
                <a:cs typeface="Calibri" pitchFamily="34" charset="0"/>
              </a:rPr>
              <a:t>th</a:t>
            </a:r>
            <a:r>
              <a:rPr lang="en-GB" sz="2600" dirty="0" smtClean="0">
                <a:latin typeface="Calibri" pitchFamily="34" charset="0"/>
                <a:cs typeface="Calibri" pitchFamily="34" charset="0"/>
              </a:rPr>
              <a:t> Level of Maturity – Optimising</a:t>
            </a:r>
          </a:p>
          <a:p>
            <a:pPr lvl="1">
              <a:buFont typeface="Wingdings" panose="05000000000000000000" pitchFamily="2" charset="2"/>
              <a:buChar char="Ø"/>
              <a:defRPr/>
            </a:pPr>
            <a:r>
              <a:rPr lang="en-GB" sz="2200" dirty="0" smtClean="0">
                <a:latin typeface="Calibri" pitchFamily="34" charset="0"/>
                <a:cs typeface="Calibri" pitchFamily="34" charset="0"/>
              </a:rPr>
              <a:t>The highest level of maturity</a:t>
            </a:r>
          </a:p>
          <a:p>
            <a:pPr lvl="1">
              <a:buFont typeface="Wingdings" panose="05000000000000000000" pitchFamily="2" charset="2"/>
              <a:buChar char="Ø"/>
              <a:defRPr/>
            </a:pPr>
            <a:r>
              <a:rPr lang="en-GB" sz="2200" dirty="0" smtClean="0">
                <a:latin typeface="Calibri" pitchFamily="34" charset="0"/>
                <a:cs typeface="Calibri" pitchFamily="34" charset="0"/>
              </a:rPr>
              <a:t>There is now a culture of continual improvement filtered down into all layers of the organisation</a:t>
            </a:r>
          </a:p>
          <a:p>
            <a:pPr lvl="1">
              <a:buFont typeface="Wingdings" panose="05000000000000000000" pitchFamily="2" charset="2"/>
              <a:buChar char="Ø"/>
              <a:defRPr/>
            </a:pPr>
            <a:r>
              <a:rPr lang="en-GB" sz="2200" dirty="0" smtClean="0">
                <a:latin typeface="Calibri" pitchFamily="34" charset="0"/>
                <a:cs typeface="Calibri" pitchFamily="34" charset="0"/>
              </a:rPr>
              <a:t>Risk Management policies, processes and resources are fully aligned</a:t>
            </a:r>
          </a:p>
          <a:p>
            <a:pPr lvl="1">
              <a:buFont typeface="Wingdings" panose="05000000000000000000" pitchFamily="2" charset="2"/>
              <a:buChar char="Ø"/>
              <a:defRPr/>
            </a:pPr>
            <a:r>
              <a:rPr lang="en-GB" sz="2200" dirty="0" smtClean="0">
                <a:latin typeface="Calibri" pitchFamily="34" charset="0"/>
                <a:cs typeface="Calibri" pitchFamily="34" charset="0"/>
              </a:rPr>
              <a:t>A training and education programme is in place</a:t>
            </a:r>
          </a:p>
          <a:p>
            <a:pPr lvl="1">
              <a:buFont typeface="Wingdings" panose="05000000000000000000" pitchFamily="2" charset="2"/>
              <a:buChar char="Ø"/>
              <a:defRPr/>
            </a:pPr>
            <a:r>
              <a:rPr lang="en-GB" sz="2200" dirty="0" smtClean="0">
                <a:latin typeface="Calibri" pitchFamily="34" charset="0"/>
                <a:cs typeface="Calibri" pitchFamily="34" charset="0"/>
              </a:rPr>
              <a:t>Risk Management responsibilities are included in Job Descriptions, Staff Inductions and Staff Appraisals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pPr/>
              <a:t>129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Maturity Model</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97494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Organisational Perspectives</a:t>
            </a:r>
            <a:endParaRPr lang="en-GB" sz="2800" dirty="0">
              <a:latin typeface="Calibri" pitchFamily="34" charset="0"/>
              <a:cs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1" y="2162752"/>
            <a:ext cx="5867400" cy="380989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08367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Effective Risk Management satisfies the following eight principals:</a:t>
            </a:r>
          </a:p>
          <a:p>
            <a:pPr lvl="1">
              <a:buFont typeface="Wingdings" panose="05000000000000000000" pitchFamily="2" charset="2"/>
              <a:buChar char="Ø"/>
              <a:defRPr/>
            </a:pPr>
            <a:r>
              <a:rPr lang="en-GB" sz="2200" dirty="0" smtClean="0">
                <a:latin typeface="Calibri" pitchFamily="34" charset="0"/>
                <a:cs typeface="Calibri" pitchFamily="34" charset="0"/>
              </a:rPr>
              <a:t>Aligns with objectives</a:t>
            </a:r>
          </a:p>
          <a:p>
            <a:pPr lvl="1">
              <a:buFont typeface="Wingdings" panose="05000000000000000000" pitchFamily="2" charset="2"/>
              <a:buChar char="Ø"/>
              <a:defRPr/>
            </a:pPr>
            <a:r>
              <a:rPr lang="en-GB" sz="2200" dirty="0" smtClean="0">
                <a:latin typeface="Calibri" pitchFamily="34" charset="0"/>
                <a:cs typeface="Calibri" pitchFamily="34" charset="0"/>
              </a:rPr>
              <a:t>Fits the context</a:t>
            </a:r>
          </a:p>
          <a:p>
            <a:pPr lvl="1">
              <a:buFont typeface="Wingdings" panose="05000000000000000000" pitchFamily="2" charset="2"/>
              <a:buChar char="Ø"/>
              <a:defRPr/>
            </a:pPr>
            <a:r>
              <a:rPr lang="en-GB" sz="2200" dirty="0" smtClean="0">
                <a:latin typeface="Calibri" pitchFamily="34" charset="0"/>
                <a:cs typeface="Calibri" pitchFamily="34" charset="0"/>
              </a:rPr>
              <a:t>Engages stakeholders</a:t>
            </a:r>
          </a:p>
          <a:p>
            <a:pPr lvl="1">
              <a:buFont typeface="Wingdings" panose="05000000000000000000" pitchFamily="2" charset="2"/>
              <a:buChar char="Ø"/>
              <a:defRPr/>
            </a:pPr>
            <a:r>
              <a:rPr lang="en-GB" sz="2200" dirty="0" smtClean="0">
                <a:latin typeface="Calibri" pitchFamily="34" charset="0"/>
                <a:cs typeface="Calibri" pitchFamily="34" charset="0"/>
              </a:rPr>
              <a:t>Provides clear guidance</a:t>
            </a:r>
          </a:p>
          <a:p>
            <a:pPr lvl="1">
              <a:buFont typeface="Wingdings" panose="05000000000000000000" pitchFamily="2" charset="2"/>
              <a:buChar char="Ø"/>
              <a:defRPr/>
            </a:pPr>
            <a:r>
              <a:rPr lang="en-GB" sz="2200" dirty="0" smtClean="0">
                <a:latin typeface="Calibri" pitchFamily="34" charset="0"/>
                <a:cs typeface="Calibri" pitchFamily="34" charset="0"/>
              </a:rPr>
              <a:t>Informs decision-making</a:t>
            </a:r>
          </a:p>
          <a:p>
            <a:pPr lvl="1">
              <a:buFont typeface="Wingdings" panose="05000000000000000000" pitchFamily="2" charset="2"/>
              <a:buChar char="Ø"/>
              <a:defRPr/>
            </a:pPr>
            <a:r>
              <a:rPr lang="en-GB" sz="2200" dirty="0" smtClean="0">
                <a:latin typeface="Calibri" pitchFamily="34" charset="0"/>
                <a:cs typeface="Calibri" pitchFamily="34" charset="0"/>
              </a:rPr>
              <a:t>Facilitates continual improvement</a:t>
            </a:r>
          </a:p>
          <a:p>
            <a:pPr lvl="1">
              <a:buFont typeface="Wingdings" panose="05000000000000000000" pitchFamily="2" charset="2"/>
              <a:buChar char="Ø"/>
              <a:defRPr/>
            </a:pPr>
            <a:r>
              <a:rPr lang="en-GB" sz="2200" dirty="0" smtClean="0">
                <a:latin typeface="Calibri" pitchFamily="34" charset="0"/>
                <a:cs typeface="Calibri" pitchFamily="34" charset="0"/>
              </a:rPr>
              <a:t>Creates a supportive culture</a:t>
            </a:r>
          </a:p>
          <a:p>
            <a:pPr lvl="1">
              <a:buFont typeface="Wingdings" panose="05000000000000000000" pitchFamily="2" charset="2"/>
              <a:buChar char="Ø"/>
              <a:defRPr/>
            </a:pPr>
            <a:r>
              <a:rPr lang="en-GB" sz="2200" dirty="0" smtClean="0">
                <a:latin typeface="Calibri" pitchFamily="34" charset="0"/>
                <a:cs typeface="Calibri" pitchFamily="34" charset="0"/>
              </a:rPr>
              <a:t>Achieves measurable value</a:t>
            </a:r>
          </a:p>
          <a:p>
            <a:pPr lvl="1">
              <a:buFont typeface="Wingdings" panose="05000000000000000000" pitchFamily="2" charset="2"/>
              <a:buChar char="Ø"/>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549469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Aligns with Objectives:</a:t>
            </a:r>
          </a:p>
          <a:p>
            <a:pPr lvl="1">
              <a:buFont typeface="Wingdings" panose="05000000000000000000" pitchFamily="2" charset="2"/>
              <a:buChar char="Ø"/>
              <a:defRPr/>
            </a:pPr>
            <a:r>
              <a:rPr lang="en-GB" sz="2200" dirty="0" smtClean="0">
                <a:latin typeface="Calibri" pitchFamily="34" charset="0"/>
                <a:cs typeface="Calibri" pitchFamily="34" charset="0"/>
              </a:rPr>
              <a:t>Consider the objectives from each of the four organisation perspectives</a:t>
            </a:r>
          </a:p>
          <a:p>
            <a:pPr lvl="1">
              <a:buFont typeface="Wingdings" panose="05000000000000000000" pitchFamily="2" charset="2"/>
              <a:buChar char="Ø"/>
              <a:defRPr/>
            </a:pPr>
            <a:r>
              <a:rPr lang="en-GB" sz="2200" dirty="0" smtClean="0">
                <a:latin typeface="Calibri" pitchFamily="34" charset="0"/>
                <a:cs typeface="Calibri" pitchFamily="34" charset="0"/>
              </a:rPr>
              <a:t>Determine Risk Capacity &amp; Risk Appetite for each of the four organisational perspective</a:t>
            </a:r>
          </a:p>
          <a:p>
            <a:pPr lvl="1">
              <a:buFont typeface="Wingdings" panose="05000000000000000000" pitchFamily="2" charset="2"/>
              <a:buChar char="Ø"/>
              <a:defRPr/>
            </a:pPr>
            <a:r>
              <a:rPr lang="en-GB" sz="2200" dirty="0" smtClean="0">
                <a:latin typeface="Calibri" pitchFamily="34" charset="0"/>
                <a:cs typeface="Calibri" pitchFamily="34" charset="0"/>
              </a:rPr>
              <a:t>Remember that objectives can change, as such Risk Management is dynamic not static and is therefore a repetitive process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34508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Fits the Context:</a:t>
            </a:r>
          </a:p>
          <a:p>
            <a:pPr lvl="1">
              <a:buFont typeface="Wingdings" panose="05000000000000000000" pitchFamily="2" charset="2"/>
              <a:buChar char="Ø"/>
              <a:defRPr/>
            </a:pPr>
            <a:r>
              <a:rPr lang="en-GB" sz="2200" dirty="0" smtClean="0">
                <a:latin typeface="Calibri" pitchFamily="34" charset="0"/>
                <a:cs typeface="Calibri" pitchFamily="34" charset="0"/>
              </a:rPr>
              <a:t>External</a:t>
            </a:r>
          </a:p>
          <a:p>
            <a:pPr lvl="2">
              <a:buFont typeface="Wingdings" panose="05000000000000000000" pitchFamily="2" charset="2"/>
              <a:buChar char="Ø"/>
              <a:defRPr/>
            </a:pPr>
            <a:r>
              <a:rPr lang="en-GB" sz="2000" dirty="0" smtClean="0">
                <a:latin typeface="Calibri" pitchFamily="34" charset="0"/>
                <a:cs typeface="Calibri" pitchFamily="34" charset="0"/>
              </a:rPr>
              <a:t>Sector, Markets, Locations, Technologies, Regulatory Regimes</a:t>
            </a:r>
          </a:p>
          <a:p>
            <a:pPr lvl="1">
              <a:buFont typeface="Wingdings" panose="05000000000000000000" pitchFamily="2" charset="2"/>
              <a:buChar char="Ø"/>
              <a:defRPr/>
            </a:pPr>
            <a:r>
              <a:rPr lang="en-GB" sz="2200" dirty="0" smtClean="0">
                <a:latin typeface="Calibri" pitchFamily="34" charset="0"/>
                <a:cs typeface="Calibri" pitchFamily="34" charset="0"/>
              </a:rPr>
              <a:t>Internal</a:t>
            </a:r>
          </a:p>
          <a:p>
            <a:pPr lvl="2">
              <a:buFont typeface="Wingdings" panose="05000000000000000000" pitchFamily="2" charset="2"/>
              <a:buChar char="Ø"/>
              <a:defRPr/>
            </a:pPr>
            <a:r>
              <a:rPr lang="en-GB" sz="2000" dirty="0" smtClean="0">
                <a:latin typeface="Calibri" pitchFamily="34" charset="0"/>
                <a:cs typeface="Calibri" pitchFamily="34" charset="0"/>
              </a:rPr>
              <a:t>Culture, Organisational Structure, Stakeholder Relationships</a:t>
            </a:r>
          </a:p>
          <a:p>
            <a:pPr lvl="1">
              <a:buFont typeface="Wingdings" panose="05000000000000000000" pitchFamily="2" charset="2"/>
              <a:buChar char="Ø"/>
              <a:defRPr/>
            </a:pPr>
            <a:r>
              <a:rPr lang="en-GB" sz="2200" dirty="0" smtClean="0">
                <a:latin typeface="Calibri" pitchFamily="34" charset="0"/>
                <a:cs typeface="Calibri" pitchFamily="34" charset="0"/>
              </a:rPr>
              <a:t>Remember that context can change, as such Risk Management is dynamic not static and is therefore a repetitive process</a:t>
            </a:r>
          </a:p>
          <a:p>
            <a:pPr lvl="1">
              <a:buFont typeface="Wingdings" panose="05000000000000000000" pitchFamily="2" charset="2"/>
              <a:buChar char="Ø"/>
              <a:defRPr/>
            </a:pPr>
            <a:r>
              <a:rPr lang="en-GB" sz="2200" dirty="0" smtClean="0">
                <a:latin typeface="Calibri" pitchFamily="34" charset="0"/>
                <a:cs typeface="Calibri" pitchFamily="34" charset="0"/>
              </a:rPr>
              <a:t>Designing the Risk Management Approach such that it can be applied to different &amp; changing context, dealing effectively with risks, while at the same time, avoiding wasted effort/money</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841267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Engages Stakeholders:</a:t>
            </a:r>
          </a:p>
          <a:p>
            <a:pPr lvl="1">
              <a:buFont typeface="Wingdings" panose="05000000000000000000" pitchFamily="2" charset="2"/>
              <a:buChar char="Ø"/>
              <a:defRPr/>
            </a:pPr>
            <a:r>
              <a:rPr lang="en-GB" sz="2200" dirty="0" smtClean="0">
                <a:latin typeface="Calibri" pitchFamily="34" charset="0"/>
                <a:cs typeface="Calibri" pitchFamily="34" charset="0"/>
              </a:rPr>
              <a:t>Adopt an appropriate level and style of communication</a:t>
            </a:r>
          </a:p>
          <a:p>
            <a:pPr lvl="1">
              <a:buFont typeface="Wingdings" panose="05000000000000000000" pitchFamily="2" charset="2"/>
              <a:buChar char="Ø"/>
              <a:defRPr/>
            </a:pPr>
            <a:r>
              <a:rPr lang="en-GB" sz="2200" dirty="0" smtClean="0">
                <a:latin typeface="Calibri" pitchFamily="34" charset="0"/>
                <a:cs typeface="Calibri" pitchFamily="34" charset="0"/>
              </a:rPr>
              <a:t>Understand Stakeholder perception of risks</a:t>
            </a:r>
          </a:p>
          <a:p>
            <a:pPr lvl="1">
              <a:buFont typeface="Wingdings" panose="05000000000000000000" pitchFamily="2" charset="2"/>
              <a:buChar char="Ø"/>
              <a:defRPr/>
            </a:pPr>
            <a:r>
              <a:rPr lang="en-GB" sz="2200" dirty="0" smtClean="0">
                <a:latin typeface="Calibri" pitchFamily="34" charset="0"/>
                <a:cs typeface="Calibri" pitchFamily="34" charset="0"/>
              </a:rPr>
              <a:t>Establish a common language/terminology</a:t>
            </a:r>
          </a:p>
          <a:p>
            <a:pPr lvl="1">
              <a:buFont typeface="Wingdings" panose="05000000000000000000" pitchFamily="2" charset="2"/>
              <a:buChar char="Ø"/>
              <a:defRPr/>
            </a:pPr>
            <a:r>
              <a:rPr lang="en-GB" sz="2200" dirty="0" smtClean="0">
                <a:latin typeface="Calibri" pitchFamily="34" charset="0"/>
                <a:cs typeface="Calibri" pitchFamily="34" charset="0"/>
              </a:rPr>
              <a:t>Proactive and timely involvement</a:t>
            </a:r>
          </a:p>
          <a:p>
            <a:pPr lvl="1">
              <a:buFont typeface="Wingdings" panose="05000000000000000000" pitchFamily="2" charset="2"/>
              <a:buChar char="Ø"/>
              <a:defRPr/>
            </a:pPr>
            <a:r>
              <a:rPr lang="en-GB" sz="2200" dirty="0" smtClean="0">
                <a:latin typeface="Calibri" pitchFamily="34" charset="0"/>
                <a:cs typeface="Calibri" pitchFamily="34" charset="0"/>
              </a:rPr>
              <a:t>Stakeholder Analysis</a:t>
            </a:r>
          </a:p>
          <a:p>
            <a:pPr lvl="2">
              <a:buFont typeface="Wingdings" panose="05000000000000000000" pitchFamily="2" charset="2"/>
              <a:buChar char="Ø"/>
              <a:defRPr/>
            </a:pPr>
            <a:r>
              <a:rPr lang="en-GB" sz="2000" dirty="0" smtClean="0">
                <a:latin typeface="Calibri" pitchFamily="34" charset="0"/>
                <a:cs typeface="Calibri" pitchFamily="34" charset="0"/>
              </a:rPr>
              <a:t>Influence/Interest matrix</a:t>
            </a:r>
          </a:p>
          <a:p>
            <a:pPr lvl="2">
              <a:buFont typeface="Wingdings" panose="05000000000000000000" pitchFamily="2" charset="2"/>
              <a:buChar char="Ø"/>
              <a:defRPr/>
            </a:pPr>
            <a:r>
              <a:rPr lang="en-GB" sz="2000" dirty="0" smtClean="0">
                <a:latin typeface="Calibri" pitchFamily="34" charset="0"/>
                <a:cs typeface="Calibri" pitchFamily="34" charset="0"/>
              </a:rPr>
              <a:t>RACI diagram</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61086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Provides Clear Guidance:</a:t>
            </a:r>
          </a:p>
          <a:p>
            <a:pPr lvl="1">
              <a:buFont typeface="Wingdings" panose="05000000000000000000" pitchFamily="2" charset="2"/>
              <a:buChar char="Ø"/>
              <a:defRPr/>
            </a:pPr>
            <a:r>
              <a:rPr lang="en-GB" sz="2200" dirty="0" smtClean="0">
                <a:latin typeface="Calibri" pitchFamily="34" charset="0"/>
                <a:cs typeface="Calibri" pitchFamily="34" charset="0"/>
              </a:rPr>
              <a:t>Establish clear practices</a:t>
            </a:r>
          </a:p>
          <a:p>
            <a:pPr lvl="1">
              <a:buFont typeface="Wingdings" panose="05000000000000000000" pitchFamily="2" charset="2"/>
              <a:buChar char="Ø"/>
              <a:defRPr/>
            </a:pPr>
            <a:r>
              <a:rPr lang="en-GB" sz="2200" dirty="0" smtClean="0">
                <a:latin typeface="Calibri" pitchFamily="34" charset="0"/>
                <a:cs typeface="Calibri" pitchFamily="34" charset="0"/>
              </a:rPr>
              <a:t>Apply practices coherently across all parts of the organisation</a:t>
            </a:r>
          </a:p>
          <a:p>
            <a:pPr lvl="1">
              <a:buFont typeface="Wingdings" panose="05000000000000000000" pitchFamily="2" charset="2"/>
              <a:buChar char="Ø"/>
              <a:defRPr/>
            </a:pPr>
            <a:r>
              <a:rPr lang="en-GB" sz="2200" dirty="0" smtClean="0">
                <a:latin typeface="Calibri" pitchFamily="34" charset="0"/>
                <a:cs typeface="Calibri" pitchFamily="34" charset="0"/>
              </a:rPr>
              <a:t>Ensure consistency of information flows across organisational perspectives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227695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Informs Decision Making:</a:t>
            </a:r>
          </a:p>
          <a:p>
            <a:pPr lvl="1">
              <a:buFont typeface="Wingdings" panose="05000000000000000000" pitchFamily="2" charset="2"/>
              <a:buChar char="Ø"/>
              <a:defRPr/>
            </a:pPr>
            <a:r>
              <a:rPr lang="en-GB" sz="2200" dirty="0" smtClean="0">
                <a:latin typeface="Calibri" pitchFamily="34" charset="0"/>
                <a:cs typeface="Calibri" pitchFamily="34" charset="0"/>
              </a:rPr>
              <a:t>Help decision-makers understand the relative merits, threats, and opportunities associated with alternative courses of action</a:t>
            </a:r>
          </a:p>
          <a:p>
            <a:pPr lvl="1">
              <a:buFont typeface="Wingdings" panose="05000000000000000000" pitchFamily="2" charset="2"/>
              <a:buChar char="Ø"/>
              <a:defRPr/>
            </a:pPr>
            <a:r>
              <a:rPr lang="en-GB" sz="2200" dirty="0" smtClean="0">
                <a:latin typeface="Calibri" pitchFamily="34" charset="0"/>
                <a:cs typeface="Calibri" pitchFamily="34" charset="0"/>
              </a:rPr>
              <a:t>Establish Roles &amp; Responsibilities</a:t>
            </a:r>
          </a:p>
          <a:p>
            <a:pPr lvl="1">
              <a:buFont typeface="Wingdings" panose="05000000000000000000" pitchFamily="2" charset="2"/>
              <a:buChar char="Ø"/>
              <a:defRPr/>
            </a:pPr>
            <a:r>
              <a:rPr lang="en-GB" sz="2200" dirty="0" smtClean="0">
                <a:latin typeface="Calibri" pitchFamily="34" charset="0"/>
                <a:cs typeface="Calibri" pitchFamily="34" charset="0"/>
              </a:rPr>
              <a:t>Establish Reporting  &amp; Escalation arrangement</a:t>
            </a:r>
          </a:p>
          <a:p>
            <a:pPr lvl="1">
              <a:buFont typeface="Wingdings" panose="05000000000000000000" pitchFamily="2" charset="2"/>
              <a:buChar char="Ø"/>
              <a:defRPr/>
            </a:pPr>
            <a:r>
              <a:rPr lang="en-GB" sz="2200" dirty="0" smtClean="0">
                <a:latin typeface="Calibri" pitchFamily="34" charset="0"/>
                <a:cs typeface="Calibri" pitchFamily="34" charset="0"/>
              </a:rPr>
              <a:t>Define Risk Tolerance</a:t>
            </a:r>
          </a:p>
          <a:p>
            <a:pPr lvl="1">
              <a:buFont typeface="Wingdings" panose="05000000000000000000" pitchFamily="2" charset="2"/>
              <a:buChar char="Ø"/>
              <a:defRPr/>
            </a:pPr>
            <a:r>
              <a:rPr lang="en-GB" sz="2200" dirty="0" smtClean="0">
                <a:latin typeface="Calibri" pitchFamily="34" charset="0"/>
                <a:cs typeface="Calibri" pitchFamily="34" charset="0"/>
              </a:rPr>
              <a:t>Establish Key Performance Indicators (KPI’s)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730660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400" dirty="0" smtClean="0">
                <a:latin typeface="Calibri" pitchFamily="34" charset="0"/>
                <a:cs typeface="Calibri" pitchFamily="34" charset="0"/>
              </a:rPr>
              <a:t>What is Risk?</a:t>
            </a:r>
          </a:p>
          <a:p>
            <a:pPr>
              <a:buFont typeface="Arial" pitchFamily="34" charset="0"/>
              <a:buChar char="•"/>
              <a:defRPr/>
            </a:pPr>
            <a:r>
              <a:rPr lang="en-GB" sz="2400" dirty="0" smtClean="0">
                <a:latin typeface="Calibri" pitchFamily="34" charset="0"/>
                <a:cs typeface="Calibri" pitchFamily="34" charset="0"/>
              </a:rPr>
              <a:t>What is Risk Management?</a:t>
            </a:r>
          </a:p>
          <a:p>
            <a:pPr>
              <a:buFont typeface="Arial" pitchFamily="34" charset="0"/>
              <a:buChar char="•"/>
              <a:defRPr/>
            </a:pPr>
            <a:r>
              <a:rPr lang="en-GB" sz="2400" dirty="0" smtClean="0">
                <a:latin typeface="Calibri" pitchFamily="34" charset="0"/>
                <a:cs typeface="Calibri" pitchFamily="34" charset="0"/>
              </a:rPr>
              <a:t>The </a:t>
            </a:r>
            <a:r>
              <a:rPr lang="en-GB" sz="2400" dirty="0" smtClean="0">
                <a:latin typeface="Calibri" pitchFamily="34" charset="0"/>
                <a:cs typeface="Calibri" pitchFamily="34" charset="0"/>
              </a:rPr>
              <a:t>Crowe Framework</a:t>
            </a:r>
            <a:endParaRPr lang="en-GB" sz="2400" dirty="0" smtClean="0">
              <a:latin typeface="Calibri" pitchFamily="34" charset="0"/>
              <a:cs typeface="Calibri" pitchFamily="34" charset="0"/>
            </a:endParaRPr>
          </a:p>
          <a:p>
            <a:pPr lvl="1">
              <a:buFont typeface="Arial" pitchFamily="34" charset="0"/>
              <a:buChar char="•"/>
              <a:defRPr/>
            </a:pPr>
            <a:r>
              <a:rPr lang="en-GB" sz="2000" dirty="0" smtClean="0">
                <a:latin typeface="Calibri" pitchFamily="34" charset="0"/>
                <a:cs typeface="Calibri" pitchFamily="34" charset="0"/>
              </a:rPr>
              <a:t>Organisational Perspectives</a:t>
            </a:r>
          </a:p>
          <a:p>
            <a:pPr lvl="1">
              <a:buFont typeface="Arial" pitchFamily="34" charset="0"/>
              <a:buChar char="•"/>
              <a:defRPr/>
            </a:pPr>
            <a:r>
              <a:rPr lang="en-GB" sz="2000" dirty="0" smtClean="0">
                <a:latin typeface="Calibri" pitchFamily="34" charset="0"/>
                <a:cs typeface="Calibri" pitchFamily="34" charset="0"/>
              </a:rPr>
              <a:t>Principals</a:t>
            </a:r>
          </a:p>
          <a:p>
            <a:pPr lvl="1">
              <a:buFont typeface="Arial" pitchFamily="34" charset="0"/>
              <a:buChar char="•"/>
              <a:defRPr/>
            </a:pPr>
            <a:r>
              <a:rPr lang="en-GB" sz="2000" dirty="0" smtClean="0">
                <a:latin typeface="Calibri" pitchFamily="34" charset="0"/>
                <a:cs typeface="Calibri" pitchFamily="34" charset="0"/>
              </a:rPr>
              <a:t>Approach</a:t>
            </a:r>
          </a:p>
          <a:p>
            <a:pPr lvl="1">
              <a:buFont typeface="Arial" pitchFamily="34" charset="0"/>
              <a:buChar char="•"/>
              <a:defRPr/>
            </a:pPr>
            <a:r>
              <a:rPr lang="en-GB" sz="2000" dirty="0" smtClean="0">
                <a:latin typeface="Calibri" pitchFamily="34" charset="0"/>
                <a:cs typeface="Calibri" pitchFamily="34" charset="0"/>
              </a:rPr>
              <a:t>Process</a:t>
            </a:r>
          </a:p>
          <a:p>
            <a:pPr lvl="1">
              <a:buFont typeface="Arial" pitchFamily="34" charset="0"/>
              <a:buChar char="•"/>
              <a:defRPr/>
            </a:pPr>
            <a:r>
              <a:rPr lang="en-GB" sz="2000" dirty="0" smtClean="0">
                <a:latin typeface="Calibri" pitchFamily="34" charset="0"/>
                <a:cs typeface="Calibri" pitchFamily="34" charset="0"/>
              </a:rPr>
              <a:t>Embedding &amp; Reviewing</a:t>
            </a:r>
          </a:p>
          <a:p>
            <a:pPr lvl="1">
              <a:buFont typeface="Arial" pitchFamily="34" charset="0"/>
              <a:buChar char="•"/>
              <a:defRPr/>
            </a:pPr>
            <a:r>
              <a:rPr lang="en-GB" sz="2000" dirty="0" smtClean="0">
                <a:latin typeface="Calibri" pitchFamily="34" charset="0"/>
                <a:cs typeface="Calibri" pitchFamily="34" charset="0"/>
              </a:rPr>
              <a:t>Risk Documents</a:t>
            </a:r>
          </a:p>
          <a:p>
            <a:pPr lvl="1">
              <a:buFont typeface="Arial" pitchFamily="34" charset="0"/>
              <a:buChar char="•"/>
              <a:defRPr/>
            </a:pPr>
            <a:r>
              <a:rPr lang="en-GB" sz="2000" dirty="0" smtClean="0">
                <a:latin typeface="Calibri" pitchFamily="34" charset="0"/>
                <a:cs typeface="Calibri" pitchFamily="34" charset="0"/>
              </a:rPr>
              <a:t>Common Techniques</a:t>
            </a:r>
          </a:p>
          <a:p>
            <a:pPr lvl="1">
              <a:buFont typeface="Arial" pitchFamily="34" charset="0"/>
              <a:buChar char="•"/>
              <a:defRPr/>
            </a:pPr>
            <a:r>
              <a:rPr lang="en-GB" sz="2000" dirty="0" smtClean="0">
                <a:latin typeface="Calibri" pitchFamily="34" charset="0"/>
                <a:cs typeface="Calibri" pitchFamily="34" charset="0"/>
              </a:rPr>
              <a:t>Health Check &amp; Maturity Model</a:t>
            </a:r>
          </a:p>
          <a:p>
            <a:pPr>
              <a:buFont typeface="Arial" pitchFamily="34" charset="0"/>
              <a:buChar char="•"/>
              <a:defRPr/>
            </a:pPr>
            <a:endParaRPr lang="en-GB" sz="2200" dirty="0" smtClean="0">
              <a:latin typeface="Calibri" pitchFamily="34" charset="0"/>
              <a:cs typeface="Calibri" pitchFamily="34" charset="0"/>
            </a:endParaRPr>
          </a:p>
          <a:p>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Agenda</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95937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Facilitates Continual Improvement:</a:t>
            </a:r>
          </a:p>
          <a:p>
            <a:pPr lvl="1">
              <a:buFont typeface="Wingdings" panose="05000000000000000000" pitchFamily="2" charset="2"/>
              <a:buChar char="Ø"/>
              <a:defRPr/>
            </a:pPr>
            <a:r>
              <a:rPr lang="en-GB" sz="2200" dirty="0" smtClean="0">
                <a:latin typeface="Calibri" pitchFamily="34" charset="0"/>
                <a:cs typeface="Calibri" pitchFamily="34" charset="0"/>
              </a:rPr>
              <a:t>Collecting actual performance data about how risks were identified, assessed and controlled, forms the basis for historical reference, allowing an organisation to learn from experience</a:t>
            </a:r>
          </a:p>
          <a:p>
            <a:pPr lvl="1">
              <a:buFont typeface="Wingdings" panose="05000000000000000000" pitchFamily="2" charset="2"/>
              <a:buChar char="Ø"/>
              <a:defRPr/>
            </a:pPr>
            <a:r>
              <a:rPr lang="en-GB" sz="2200" dirty="0" smtClean="0">
                <a:latin typeface="Calibri" pitchFamily="34" charset="0"/>
                <a:cs typeface="Calibri" pitchFamily="34" charset="0"/>
              </a:rPr>
              <a:t>Establish a thorough system of internal control</a:t>
            </a:r>
          </a:p>
          <a:p>
            <a:pPr lvl="2">
              <a:buFont typeface="Wingdings" panose="05000000000000000000" pitchFamily="2" charset="2"/>
              <a:buChar char="Ø"/>
              <a:defRPr/>
            </a:pPr>
            <a:r>
              <a:rPr lang="en-GB" sz="2000" dirty="0" smtClean="0">
                <a:latin typeface="Calibri" pitchFamily="34" charset="0"/>
                <a:cs typeface="Calibri" pitchFamily="34" charset="0"/>
              </a:rPr>
              <a:t>Risk Health Check</a:t>
            </a:r>
          </a:p>
          <a:p>
            <a:pPr lvl="2">
              <a:buFont typeface="Wingdings" panose="05000000000000000000" pitchFamily="2" charset="2"/>
              <a:buChar char="Ø"/>
              <a:defRPr/>
            </a:pPr>
            <a:r>
              <a:rPr lang="en-GB" sz="2000" dirty="0" smtClean="0">
                <a:latin typeface="Calibri" pitchFamily="34" charset="0"/>
                <a:cs typeface="Calibri" pitchFamily="34" charset="0"/>
              </a:rPr>
              <a:t>Risk Maturity Model</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836937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Create a Supportive Culture:</a:t>
            </a:r>
          </a:p>
          <a:p>
            <a:pPr lvl="1">
              <a:buFont typeface="Wingdings" panose="05000000000000000000" pitchFamily="2" charset="2"/>
              <a:buChar char="Ø"/>
              <a:defRPr/>
            </a:pPr>
            <a:r>
              <a:rPr lang="en-GB" sz="2200" dirty="0" smtClean="0">
                <a:latin typeface="Calibri" pitchFamily="34" charset="0"/>
                <a:cs typeface="Calibri" pitchFamily="34" charset="0"/>
              </a:rPr>
              <a:t>Organisation must recognise that managing risk appropriately means taking  calculated chances</a:t>
            </a:r>
          </a:p>
          <a:p>
            <a:pPr lvl="1">
              <a:buFont typeface="Wingdings" panose="05000000000000000000" pitchFamily="2" charset="2"/>
              <a:buChar char="Ø"/>
              <a:defRPr/>
            </a:pPr>
            <a:r>
              <a:rPr lang="en-GB" sz="2200" dirty="0" smtClean="0">
                <a:latin typeface="Calibri" pitchFamily="34" charset="0"/>
                <a:cs typeface="Calibri" pitchFamily="34" charset="0"/>
              </a:rPr>
              <a:t>Zero risk is neither possible nor desirable. A tolerable level of risk that matches the appetite for the organisational activity is needed</a:t>
            </a:r>
          </a:p>
          <a:p>
            <a:pPr lvl="1">
              <a:buFont typeface="Wingdings" panose="05000000000000000000" pitchFamily="2" charset="2"/>
              <a:buChar char="Ø"/>
              <a:defRPr/>
            </a:pPr>
            <a:r>
              <a:rPr lang="en-GB" sz="2200" dirty="0" smtClean="0">
                <a:latin typeface="Calibri" pitchFamily="34" charset="0"/>
                <a:cs typeface="Calibri" pitchFamily="34" charset="0"/>
              </a:rPr>
              <a:t>Embedding of Risk Management into everyone’s day-to-day activities</a:t>
            </a:r>
          </a:p>
          <a:p>
            <a:pPr lvl="1">
              <a:buFont typeface="Wingdings" panose="05000000000000000000" pitchFamily="2" charset="2"/>
              <a:buChar char="Ø"/>
              <a:defRPr/>
            </a:pPr>
            <a:r>
              <a:rPr lang="en-GB" sz="2200" dirty="0" smtClean="0">
                <a:latin typeface="Calibri" pitchFamily="34" charset="0"/>
                <a:cs typeface="Calibri" pitchFamily="34" charset="0"/>
              </a:rPr>
              <a:t>Open and honest discussion without fear of retribution</a:t>
            </a:r>
          </a:p>
          <a:p>
            <a:pPr lvl="1">
              <a:buFont typeface="Wingdings" panose="05000000000000000000" pitchFamily="2" charset="2"/>
              <a:buChar char="Ø"/>
              <a:defRPr/>
            </a:pPr>
            <a:r>
              <a:rPr lang="en-GB" sz="2200" dirty="0" smtClean="0">
                <a:latin typeface="Calibri" pitchFamily="34" charset="0"/>
                <a:cs typeface="Calibri" pitchFamily="34" charset="0"/>
              </a:rPr>
              <a:t>Recognition and reward for managing risk proactively</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764813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Achieves Measurable Value:</a:t>
            </a:r>
          </a:p>
          <a:p>
            <a:pPr lvl="1">
              <a:buFont typeface="Wingdings" panose="05000000000000000000" pitchFamily="2" charset="2"/>
              <a:buChar char="Ø"/>
              <a:defRPr/>
            </a:pPr>
            <a:r>
              <a:rPr lang="en-GB" sz="2200" dirty="0" smtClean="0">
                <a:latin typeface="Calibri" pitchFamily="34" charset="0"/>
                <a:cs typeface="Calibri" pitchFamily="34" charset="0"/>
              </a:rPr>
              <a:t>Establish baselines and processes to measure and track performance over time</a:t>
            </a:r>
          </a:p>
          <a:p>
            <a:pPr lvl="1">
              <a:buFont typeface="Wingdings" panose="05000000000000000000" pitchFamily="2" charset="2"/>
              <a:buChar char="Ø"/>
              <a:defRPr/>
            </a:pPr>
            <a:r>
              <a:rPr lang="en-GB" sz="2200" dirty="0" smtClean="0">
                <a:latin typeface="Calibri" pitchFamily="34" charset="0"/>
                <a:cs typeface="Calibri" pitchFamily="34" charset="0"/>
              </a:rPr>
              <a:t>Examples</a:t>
            </a:r>
          </a:p>
          <a:p>
            <a:pPr lvl="2">
              <a:buFont typeface="Wingdings" panose="05000000000000000000" pitchFamily="2" charset="2"/>
              <a:buChar char="Ø"/>
              <a:defRPr/>
            </a:pPr>
            <a:r>
              <a:rPr lang="en-GB" sz="2000" dirty="0" smtClean="0">
                <a:latin typeface="Calibri" pitchFamily="34" charset="0"/>
                <a:cs typeface="Calibri" pitchFamily="34" charset="0"/>
              </a:rPr>
              <a:t>Reduces waste and re-work</a:t>
            </a:r>
          </a:p>
          <a:p>
            <a:pPr lvl="2">
              <a:buFont typeface="Wingdings" panose="05000000000000000000" pitchFamily="2" charset="2"/>
              <a:buChar char="Ø"/>
              <a:defRPr/>
            </a:pPr>
            <a:r>
              <a:rPr lang="en-GB" sz="2000" dirty="0" smtClean="0">
                <a:latin typeface="Calibri" pitchFamily="34" charset="0"/>
                <a:cs typeface="Calibri" pitchFamily="34" charset="0"/>
              </a:rPr>
              <a:t>Increases customer/client/user confidence</a:t>
            </a:r>
          </a:p>
          <a:p>
            <a:pPr lvl="2">
              <a:buFont typeface="Wingdings" panose="05000000000000000000" pitchFamily="2" charset="2"/>
              <a:buChar char="Ø"/>
              <a:defRPr/>
            </a:pPr>
            <a:r>
              <a:rPr lang="en-GB" sz="2000" dirty="0" smtClean="0">
                <a:latin typeface="Calibri" pitchFamily="34" charset="0"/>
                <a:cs typeface="Calibri" pitchFamily="34" charset="0"/>
              </a:rPr>
              <a:t>Improves regulatory performance</a:t>
            </a:r>
          </a:p>
          <a:p>
            <a:pPr lvl="2">
              <a:buFont typeface="Wingdings" panose="05000000000000000000" pitchFamily="2" charset="2"/>
              <a:buChar char="Ø"/>
              <a:defRPr/>
            </a:pPr>
            <a:r>
              <a:rPr lang="en-GB" sz="2000" dirty="0" smtClean="0">
                <a:latin typeface="Calibri" pitchFamily="34" charset="0"/>
                <a:cs typeface="Calibri" pitchFamily="34" charset="0"/>
              </a:rPr>
              <a:t>Improves levels of Health &amp; Safety</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Principals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62242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The way in which Risk Principals are implemented</a:t>
            </a:r>
          </a:p>
          <a:p>
            <a:pPr>
              <a:buFont typeface="Arial" pitchFamily="34" charset="0"/>
              <a:buChar char="•"/>
              <a:defRPr/>
            </a:pPr>
            <a:r>
              <a:rPr lang="en-GB" sz="2600" dirty="0" smtClean="0">
                <a:latin typeface="Calibri" pitchFamily="34" charset="0"/>
                <a:cs typeface="Calibri" pitchFamily="34" charset="0"/>
              </a:rPr>
              <a:t>Centred around a set of key documents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3200400"/>
            <a:ext cx="4800600" cy="31695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174573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Key documents</a:t>
            </a:r>
          </a:p>
          <a:p>
            <a:pPr lvl="1">
              <a:buFont typeface="Wingdings" panose="05000000000000000000" pitchFamily="2" charset="2"/>
              <a:buChar char="Ø"/>
              <a:defRPr/>
            </a:pPr>
            <a:r>
              <a:rPr lang="en-GB" sz="2200" dirty="0" smtClean="0">
                <a:latin typeface="Calibri" pitchFamily="34" charset="0"/>
                <a:cs typeface="Calibri" pitchFamily="34" charset="0"/>
              </a:rPr>
              <a:t>Risk Management Policy</a:t>
            </a:r>
          </a:p>
          <a:p>
            <a:pPr lvl="1">
              <a:buFont typeface="Wingdings" panose="05000000000000000000" pitchFamily="2" charset="2"/>
              <a:buChar char="Ø"/>
              <a:defRPr/>
            </a:pPr>
            <a:r>
              <a:rPr lang="en-GB" sz="2200" dirty="0" smtClean="0">
                <a:latin typeface="Calibri" pitchFamily="34" charset="0"/>
                <a:cs typeface="Calibri" pitchFamily="34" charset="0"/>
              </a:rPr>
              <a:t>Risk Management Process Guide</a:t>
            </a:r>
          </a:p>
          <a:p>
            <a:pPr lvl="1">
              <a:buFont typeface="Wingdings" panose="05000000000000000000" pitchFamily="2" charset="2"/>
              <a:buChar char="Ø"/>
              <a:defRPr/>
            </a:pPr>
            <a:r>
              <a:rPr lang="en-GB" sz="2200" dirty="0" smtClean="0">
                <a:latin typeface="Calibri" pitchFamily="34" charset="0"/>
                <a:cs typeface="Calibri" pitchFamily="34" charset="0"/>
              </a:rPr>
              <a:t>Risk Strategy</a:t>
            </a:r>
          </a:p>
          <a:p>
            <a:pPr lvl="1">
              <a:buFont typeface="Wingdings" panose="05000000000000000000" pitchFamily="2" charset="2"/>
              <a:buChar char="Ø"/>
              <a:defRPr/>
            </a:pPr>
            <a:r>
              <a:rPr lang="en-GB" sz="2200" dirty="0" smtClean="0">
                <a:latin typeface="Calibri" pitchFamily="34" charset="0"/>
                <a:cs typeface="Calibri" pitchFamily="34" charset="0"/>
              </a:rPr>
              <a:t>Risk Register</a:t>
            </a:r>
          </a:p>
          <a:p>
            <a:pPr lvl="1">
              <a:buFont typeface="Wingdings" panose="05000000000000000000" pitchFamily="2" charset="2"/>
              <a:buChar char="Ø"/>
              <a:defRPr/>
            </a:pPr>
            <a:r>
              <a:rPr lang="en-GB" sz="2200" dirty="0" smtClean="0">
                <a:latin typeface="Calibri" pitchFamily="34" charset="0"/>
                <a:cs typeface="Calibri" pitchFamily="34" charset="0"/>
              </a:rPr>
              <a:t>Issue Register</a:t>
            </a:r>
          </a:p>
          <a:p>
            <a:pPr lvl="1">
              <a:buFont typeface="Wingdings" panose="05000000000000000000" pitchFamily="2" charset="2"/>
              <a:buChar char="Ø"/>
              <a:defRPr/>
            </a:pPr>
            <a:r>
              <a:rPr lang="en-GB" sz="2200" dirty="0" smtClean="0">
                <a:latin typeface="Calibri" pitchFamily="34" charset="0"/>
                <a:cs typeface="Calibri" pitchFamily="34" charset="0"/>
              </a:rPr>
              <a:t>Risk Improvement Plan</a:t>
            </a:r>
          </a:p>
          <a:p>
            <a:pPr lvl="1">
              <a:buFont typeface="Wingdings" panose="05000000000000000000" pitchFamily="2" charset="2"/>
              <a:buChar char="Ø"/>
              <a:defRPr/>
            </a:pPr>
            <a:r>
              <a:rPr lang="en-GB" sz="2200" dirty="0" smtClean="0">
                <a:latin typeface="Calibri" pitchFamily="34" charset="0"/>
                <a:cs typeface="Calibri" pitchFamily="34" charset="0"/>
              </a:rPr>
              <a:t>Risk Communications Plan</a:t>
            </a:r>
          </a:p>
          <a:p>
            <a:pPr lvl="1">
              <a:buFont typeface="Wingdings" panose="05000000000000000000" pitchFamily="2" charset="2"/>
              <a:buChar char="Ø"/>
              <a:defRPr/>
            </a:pPr>
            <a:r>
              <a:rPr lang="en-GB" sz="2200" dirty="0" smtClean="0">
                <a:latin typeface="Calibri" pitchFamily="34" charset="0"/>
                <a:cs typeface="Calibri" pitchFamily="34" charset="0"/>
              </a:rPr>
              <a:t>Risk Response Plan</a:t>
            </a:r>
          </a:p>
          <a:p>
            <a:pPr lvl="1">
              <a:buFont typeface="Wingdings" panose="05000000000000000000" pitchFamily="2" charset="2"/>
              <a:buChar char="Ø"/>
              <a:defRPr/>
            </a:pPr>
            <a:r>
              <a:rPr lang="en-GB" sz="2200" dirty="0" smtClean="0">
                <a:latin typeface="Calibri" pitchFamily="34" charset="0"/>
                <a:cs typeface="Calibri" pitchFamily="34" charset="0"/>
              </a:rPr>
              <a:t>Risk Progress Report</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7727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Policy</a:t>
            </a:r>
          </a:p>
          <a:p>
            <a:pPr lvl="1">
              <a:buFont typeface="Wingdings" panose="05000000000000000000" pitchFamily="2" charset="2"/>
              <a:buChar char="Ø"/>
              <a:defRPr/>
            </a:pPr>
            <a:r>
              <a:rPr lang="en-GB" sz="2200" dirty="0" smtClean="0">
                <a:latin typeface="Calibri" pitchFamily="34" charset="0"/>
                <a:cs typeface="Calibri" pitchFamily="34" charset="0"/>
              </a:rPr>
              <a:t>States why and how Risk Management will be implemented throughout an organisation</a:t>
            </a:r>
          </a:p>
          <a:p>
            <a:pPr lvl="1">
              <a:buFont typeface="Wingdings" panose="05000000000000000000" pitchFamily="2" charset="2"/>
              <a:buChar char="Ø"/>
              <a:defRPr/>
            </a:pPr>
            <a:r>
              <a:rPr lang="en-GB" sz="2200" dirty="0" smtClean="0">
                <a:latin typeface="Calibri" pitchFamily="34" charset="0"/>
                <a:cs typeface="Calibri" pitchFamily="34" charset="0"/>
              </a:rPr>
              <a:t>Communicates in a common language</a:t>
            </a:r>
          </a:p>
          <a:p>
            <a:pPr lvl="1">
              <a:buFont typeface="Wingdings" panose="05000000000000000000" pitchFamily="2" charset="2"/>
              <a:buChar char="Ø"/>
              <a:defRPr/>
            </a:pPr>
            <a:r>
              <a:rPr lang="en-GB" sz="2200" dirty="0" smtClean="0">
                <a:latin typeface="Calibri" pitchFamily="34" charset="0"/>
                <a:cs typeface="Calibri" pitchFamily="34" charset="0"/>
              </a:rPr>
              <a:t>Strives to establish uniformity across the Risk Management process and remove ambiguity about the organisation’s overall risk capacity, appetite and tolerance levels</a:t>
            </a:r>
          </a:p>
          <a:p>
            <a:pPr lvl="1">
              <a:buFont typeface="Wingdings" panose="05000000000000000000" pitchFamily="2" charset="2"/>
              <a:buChar char="Ø"/>
              <a:defRPr/>
            </a:pPr>
            <a:r>
              <a:rPr lang="en-GB" sz="2200" dirty="0" smtClean="0">
                <a:latin typeface="Calibri" pitchFamily="34" charset="0"/>
                <a:cs typeface="Calibri" pitchFamily="34" charset="0"/>
              </a:rPr>
              <a:t>Describes the format and timing of reporting</a:t>
            </a:r>
          </a:p>
          <a:p>
            <a:pPr lvl="1">
              <a:buFont typeface="Wingdings" panose="05000000000000000000" pitchFamily="2" charset="2"/>
              <a:buChar char="Ø"/>
              <a:defRPr/>
            </a:pPr>
            <a:r>
              <a:rPr lang="en-GB" sz="2200" dirty="0" smtClean="0">
                <a:latin typeface="Calibri" pitchFamily="34" charset="0"/>
                <a:cs typeface="Calibri" pitchFamily="34" charset="0"/>
              </a:rPr>
              <a:t>Subject to review on an annual basis and/or as a reaction to new legislation or government guidance</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743927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Process Guide</a:t>
            </a:r>
          </a:p>
          <a:p>
            <a:pPr lvl="1">
              <a:buFont typeface="Wingdings" panose="05000000000000000000" pitchFamily="2" charset="2"/>
              <a:buChar char="Ø"/>
              <a:defRPr/>
            </a:pPr>
            <a:r>
              <a:rPr lang="en-GB" sz="2200" dirty="0" smtClean="0">
                <a:latin typeface="Calibri" pitchFamily="34" charset="0"/>
                <a:cs typeface="Calibri" pitchFamily="34" charset="0"/>
              </a:rPr>
              <a:t>Describes how the process steps (from Identify through to Implement) will be carried out in the organisation</a:t>
            </a:r>
          </a:p>
          <a:p>
            <a:pPr lvl="1">
              <a:buFont typeface="Wingdings" panose="05000000000000000000" pitchFamily="2" charset="2"/>
              <a:buChar char="Ø"/>
              <a:defRPr/>
            </a:pPr>
            <a:r>
              <a:rPr lang="en-GB" sz="2200" dirty="0" smtClean="0">
                <a:latin typeface="Calibri" pitchFamily="34" charset="0"/>
                <a:cs typeface="Calibri" pitchFamily="34" charset="0"/>
              </a:rPr>
              <a:t>Designed for all types of activity across the organisation</a:t>
            </a:r>
          </a:p>
          <a:p>
            <a:pPr lvl="1">
              <a:buFont typeface="Wingdings" panose="05000000000000000000" pitchFamily="2" charset="2"/>
              <a:buChar char="Ø"/>
              <a:defRPr/>
            </a:pPr>
            <a:r>
              <a:rPr lang="en-GB" sz="2200" dirty="0" smtClean="0">
                <a:latin typeface="Calibri" pitchFamily="34" charset="0"/>
                <a:cs typeface="Calibri" pitchFamily="34" charset="0"/>
              </a:rPr>
              <a:t>Compliance with the Process Guide is often one of the hurdles used to establish a satisfactory level of internal control</a:t>
            </a:r>
          </a:p>
          <a:p>
            <a:pPr lvl="1">
              <a:buFont typeface="Wingdings" panose="05000000000000000000" pitchFamily="2" charset="2"/>
              <a:buChar char="Ø"/>
              <a:defRPr/>
            </a:pPr>
            <a:r>
              <a:rPr lang="en-GB" sz="2200" dirty="0" smtClean="0">
                <a:latin typeface="Calibri" pitchFamily="34" charset="0"/>
                <a:cs typeface="Calibri" pitchFamily="34" charset="0"/>
              </a:rPr>
              <a:t>Subject to review on an annual basis and/or as a reaction to new legislation or government guidance</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777330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Risk Management Strategy</a:t>
            </a:r>
          </a:p>
          <a:p>
            <a:pPr lvl="1">
              <a:buFont typeface="Wingdings" panose="05000000000000000000" pitchFamily="2" charset="2"/>
              <a:buChar char="Ø"/>
              <a:defRPr/>
            </a:pPr>
            <a:r>
              <a:rPr lang="en-GB" sz="2200" dirty="0" smtClean="0">
                <a:latin typeface="Calibri" pitchFamily="34" charset="0"/>
                <a:cs typeface="Calibri" pitchFamily="34" charset="0"/>
              </a:rPr>
              <a:t>Describes the specific Risk Management activities that will be taken for a particular organisational activity</a:t>
            </a:r>
          </a:p>
          <a:p>
            <a:pPr lvl="1">
              <a:buFont typeface="Wingdings" panose="05000000000000000000" pitchFamily="2" charset="2"/>
              <a:buChar char="Ø"/>
              <a:defRPr/>
            </a:pPr>
            <a:r>
              <a:rPr lang="en-GB" sz="2200" dirty="0" smtClean="0">
                <a:latin typeface="Calibri" pitchFamily="34" charset="0"/>
                <a:cs typeface="Calibri" pitchFamily="34" charset="0"/>
              </a:rPr>
              <a:t>Multiple strategies are commonly used across an organisation, reflecting the need to apply risk differently according to the activity being considered, while still reflecting the overall organisational Policy and Process Guide</a:t>
            </a:r>
          </a:p>
          <a:p>
            <a:pPr lvl="1">
              <a:buFont typeface="Wingdings" panose="05000000000000000000" pitchFamily="2" charset="2"/>
              <a:buChar char="Ø"/>
              <a:defRPr/>
            </a:pPr>
            <a:r>
              <a:rPr lang="en-GB" sz="2200" dirty="0" smtClean="0">
                <a:latin typeface="Calibri" pitchFamily="34" charset="0"/>
                <a:cs typeface="Calibri" pitchFamily="34" charset="0"/>
              </a:rPr>
              <a:t>Outlines the Risk Appetite for an organisational activity</a:t>
            </a:r>
          </a:p>
          <a:p>
            <a:pPr lvl="1">
              <a:buFont typeface="Wingdings" panose="05000000000000000000" pitchFamily="2" charset="2"/>
              <a:buChar char="Ø"/>
              <a:defRPr/>
            </a:pPr>
            <a:r>
              <a:rPr lang="en-GB" sz="2200" dirty="0" smtClean="0">
                <a:latin typeface="Calibri" pitchFamily="34" charset="0"/>
                <a:cs typeface="Calibri" pitchFamily="34" charset="0"/>
              </a:rPr>
              <a:t>Where appropriate, may relate to the OGC Gateway Review process for the public sector or alternative assurance and approval processes for the private sector</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855773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Risk Register</a:t>
            </a:r>
          </a:p>
          <a:p>
            <a:pPr lvl="1">
              <a:buFont typeface="Wingdings" panose="05000000000000000000" pitchFamily="2" charset="2"/>
              <a:buChar char="Ø"/>
              <a:defRPr/>
            </a:pPr>
            <a:r>
              <a:rPr lang="en-GB" sz="2200" dirty="0" smtClean="0">
                <a:latin typeface="Calibri" pitchFamily="34" charset="0"/>
                <a:cs typeface="Calibri" pitchFamily="34" charset="0"/>
              </a:rPr>
              <a:t>Purpose is to capture and maintain information on all of the identified threats and opportunities relating to a specific organisational activity</a:t>
            </a:r>
          </a:p>
          <a:p>
            <a:pPr lvl="1">
              <a:buFont typeface="Wingdings" panose="05000000000000000000" pitchFamily="2" charset="2"/>
              <a:buChar char="Ø"/>
              <a:defRPr/>
            </a:pPr>
            <a:r>
              <a:rPr lang="en-GB" sz="2200" dirty="0" smtClean="0">
                <a:latin typeface="Calibri" pitchFamily="34" charset="0"/>
                <a:cs typeface="Calibri" pitchFamily="34" charset="0"/>
              </a:rPr>
              <a:t>Provides a snapshot, at any point in time, of the identified risks for the organisational activity in question, the priority of each risk, the risk owner for each risk, and the response strategy chosen by each risk owner</a:t>
            </a:r>
          </a:p>
          <a:p>
            <a:pPr lvl="1">
              <a:buFont typeface="Wingdings" panose="05000000000000000000" pitchFamily="2" charset="2"/>
              <a:buChar char="Ø"/>
              <a:defRPr/>
            </a:pPr>
            <a:r>
              <a:rPr lang="en-GB" sz="2200" dirty="0" smtClean="0">
                <a:latin typeface="Calibri" pitchFamily="34" charset="0"/>
                <a:cs typeface="Calibri" pitchFamily="34" charset="0"/>
              </a:rPr>
              <a:t>Should also record when each risk was closed and why</a:t>
            </a:r>
          </a:p>
          <a:p>
            <a:pPr lvl="1">
              <a:buFont typeface="Wingdings" panose="05000000000000000000" pitchFamily="2" charset="2"/>
              <a:buChar char="Ø"/>
              <a:defRPr/>
            </a:pPr>
            <a:r>
              <a:rPr lang="en-GB" sz="2200" dirty="0" smtClean="0">
                <a:latin typeface="Calibri" pitchFamily="34" charset="0"/>
                <a:cs typeface="Calibri" pitchFamily="34" charset="0"/>
              </a:rPr>
              <a:t>Document should be subject to formal document and version control</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228888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Issue Register</a:t>
            </a:r>
          </a:p>
          <a:p>
            <a:pPr lvl="1">
              <a:buFont typeface="Wingdings" panose="05000000000000000000" pitchFamily="2" charset="2"/>
              <a:buChar char="Ø"/>
              <a:defRPr/>
            </a:pPr>
            <a:r>
              <a:rPr lang="en-GB" sz="2200" dirty="0" smtClean="0">
                <a:latin typeface="Calibri" pitchFamily="34" charset="0"/>
                <a:cs typeface="Calibri" pitchFamily="34" charset="0"/>
              </a:rPr>
              <a:t>Purpose is to capture and maintain information on all of the identified issues that are happening now and require action</a:t>
            </a:r>
          </a:p>
          <a:p>
            <a:pPr lvl="1">
              <a:buFont typeface="Wingdings" panose="05000000000000000000" pitchFamily="2" charset="2"/>
              <a:buChar char="Ø"/>
              <a:defRPr/>
            </a:pPr>
            <a:r>
              <a:rPr lang="en-GB" sz="2200" dirty="0" smtClean="0">
                <a:latin typeface="Calibri" pitchFamily="34" charset="0"/>
                <a:cs typeface="Calibri" pitchFamily="34" charset="0"/>
              </a:rPr>
              <a:t>Issues may have arisen from risks that had been identified, but not managed</a:t>
            </a:r>
          </a:p>
          <a:p>
            <a:pPr lvl="1">
              <a:buFont typeface="Wingdings" panose="05000000000000000000" pitchFamily="2" charset="2"/>
              <a:buChar char="Ø"/>
              <a:defRPr/>
            </a:pPr>
            <a:r>
              <a:rPr lang="en-GB" sz="2200" dirty="0" smtClean="0">
                <a:latin typeface="Calibri" pitchFamily="34" charset="0"/>
                <a:cs typeface="Calibri" pitchFamily="34" charset="0"/>
              </a:rPr>
              <a:t>Issues that have been raised, may be causes of new risks</a:t>
            </a:r>
          </a:p>
          <a:p>
            <a:pPr lvl="1">
              <a:buFont typeface="Wingdings" panose="05000000000000000000" pitchFamily="2" charset="2"/>
              <a:buChar char="Ø"/>
              <a:defRPr/>
            </a:pPr>
            <a:r>
              <a:rPr lang="en-GB" sz="2200" dirty="0" smtClean="0">
                <a:latin typeface="Calibri" pitchFamily="34" charset="0"/>
                <a:cs typeface="Calibri" pitchFamily="34" charset="0"/>
              </a:rPr>
              <a:t>Important to understand issues, and how they are related to, yet different from, risks</a:t>
            </a:r>
          </a:p>
          <a:p>
            <a:pPr lvl="1">
              <a:buFont typeface="Wingdings" panose="05000000000000000000" pitchFamily="2" charset="2"/>
              <a:buChar char="Ø"/>
              <a:defRPr/>
            </a:pPr>
            <a:r>
              <a:rPr lang="en-GB" sz="2200" dirty="0" smtClean="0">
                <a:latin typeface="Calibri" pitchFamily="34" charset="0"/>
                <a:cs typeface="Calibri" pitchFamily="34" charset="0"/>
              </a:rPr>
              <a:t>Timely transfer of relevant information between the Risk Register and the Issue Register enhances the effectiveness of management processes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787627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2286000"/>
            <a:ext cx="5105400" cy="3721291"/>
          </a:xfrm>
        </p:spPr>
        <p:txBody>
          <a:bodyPr>
            <a:normAutofit fontScale="77500" lnSpcReduction="20000"/>
          </a:bodyPr>
          <a:lstStyle/>
          <a:p>
            <a:pPr marL="109728" indent="0">
              <a:buNone/>
              <a:defRPr/>
            </a:pPr>
            <a:r>
              <a:rPr lang="en-GB" sz="3100" dirty="0" smtClean="0">
                <a:latin typeface="Calibri" pitchFamily="34" charset="0"/>
                <a:cs typeface="Calibri" pitchFamily="34" charset="0"/>
              </a:rPr>
              <a:t>Risk is defined as……</a:t>
            </a:r>
          </a:p>
          <a:p>
            <a:pPr marL="109728" indent="0">
              <a:buNone/>
              <a:defRPr/>
            </a:pPr>
            <a:endParaRPr lang="en-GB" sz="3100" dirty="0">
              <a:latin typeface="Calibri" pitchFamily="34" charset="0"/>
              <a:cs typeface="Calibri" pitchFamily="34" charset="0"/>
            </a:endParaRPr>
          </a:p>
          <a:p>
            <a:pPr marL="109728" indent="0">
              <a:buNone/>
              <a:defRPr/>
            </a:pPr>
            <a:r>
              <a:rPr lang="en-GB" sz="3100" dirty="0" smtClean="0">
                <a:latin typeface="Calibri" pitchFamily="34" charset="0"/>
                <a:cs typeface="Calibri" pitchFamily="34" charset="0"/>
              </a:rPr>
              <a:t>“An uncertain event or set of events that, should it occur, will have an effect on the achievement of objectives. A risk is measured by the combination of the probability of a perceived threat or opportunity occurring and the magnitude of its impact on objectives”</a:t>
            </a:r>
          </a:p>
          <a:p>
            <a:pPr marL="109728" indent="0">
              <a:buNone/>
              <a:defRPr/>
            </a:pPr>
            <a:r>
              <a:rPr lang="en-GB" sz="2600" dirty="0" smtClean="0">
                <a:latin typeface="Calibri" pitchFamily="34" charset="0"/>
                <a:cs typeface="Calibri" pitchFamily="34" charset="0"/>
              </a:rPr>
              <a:t> </a:t>
            </a:r>
            <a:endParaRPr lang="en-GB" dirty="0" smtClean="0"/>
          </a:p>
          <a:p>
            <a:endParaRPr lang="en-GB"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What is Risk?</a:t>
            </a:r>
            <a:endParaRPr lang="en-GB" sz="2800" dirty="0">
              <a:latin typeface="Calibri" pitchFamily="34" charset="0"/>
              <a:cs typeface="Calibri" pitchFamily="34" charset="0"/>
            </a:endParaRPr>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712119"/>
            <a:ext cx="3048000" cy="4064000"/>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744778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Risk Improvement Plan</a:t>
            </a:r>
          </a:p>
          <a:p>
            <a:pPr lvl="1">
              <a:buFont typeface="Wingdings" panose="05000000000000000000" pitchFamily="2" charset="2"/>
              <a:buChar char="Ø"/>
              <a:defRPr/>
            </a:pPr>
            <a:r>
              <a:rPr lang="en-GB" sz="2200" dirty="0" smtClean="0">
                <a:latin typeface="Calibri" pitchFamily="34" charset="0"/>
                <a:cs typeface="Calibri" pitchFamily="34" charset="0"/>
              </a:rPr>
              <a:t>Purpose is to assist with embedding Risk Management into the culture of the organisation and to document planned improvements</a:t>
            </a:r>
          </a:p>
          <a:p>
            <a:pPr lvl="1">
              <a:buFont typeface="Wingdings" panose="05000000000000000000" pitchFamily="2" charset="2"/>
              <a:buChar char="Ø"/>
              <a:defRPr/>
            </a:pPr>
            <a:r>
              <a:rPr lang="en-GB" sz="2200" dirty="0" smtClean="0">
                <a:latin typeface="Calibri" pitchFamily="34" charset="0"/>
                <a:cs typeface="Calibri" pitchFamily="34" charset="0"/>
              </a:rPr>
              <a:t>Provides a record of the current maturity level of Risk Management within the organisation, the targets that have been set, the time period within which each target should be achieved, and the planned mechanisms/method that will be used to achieve the desired results</a:t>
            </a:r>
          </a:p>
          <a:p>
            <a:pPr lvl="1">
              <a:buFont typeface="Wingdings" panose="05000000000000000000" pitchFamily="2" charset="2"/>
              <a:buChar char="Ø"/>
              <a:defRPr/>
            </a:pPr>
            <a:r>
              <a:rPr lang="en-GB" sz="2200" dirty="0" smtClean="0">
                <a:latin typeface="Calibri" pitchFamily="34" charset="0"/>
                <a:cs typeface="Calibri" pitchFamily="34" charset="0"/>
              </a:rPr>
              <a:t>Describes what the organisation needs to do to deal with the common process barriers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015298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Communications Plan</a:t>
            </a:r>
          </a:p>
          <a:p>
            <a:pPr lvl="1">
              <a:buFont typeface="Wingdings" panose="05000000000000000000" pitchFamily="2" charset="2"/>
              <a:buChar char="Ø"/>
              <a:defRPr/>
            </a:pPr>
            <a:r>
              <a:rPr lang="en-GB" sz="2200" dirty="0" smtClean="0">
                <a:latin typeface="Calibri" pitchFamily="34" charset="0"/>
                <a:cs typeface="Calibri" pitchFamily="34" charset="0"/>
              </a:rPr>
              <a:t>Describes how information will be distributed to, and received from, all relevant stakeholders of a particular organisational activity.</a:t>
            </a:r>
          </a:p>
          <a:p>
            <a:pPr lvl="1">
              <a:buFont typeface="Wingdings" panose="05000000000000000000" pitchFamily="2" charset="2"/>
              <a:buChar char="Ø"/>
              <a:defRPr/>
            </a:pPr>
            <a:r>
              <a:rPr lang="en-GB" sz="2200" dirty="0" smtClean="0">
                <a:latin typeface="Calibri" pitchFamily="34" charset="0"/>
                <a:cs typeface="Calibri" pitchFamily="34" charset="0"/>
              </a:rPr>
              <a:t>May form part of a wider communication plan within the organisation</a:t>
            </a:r>
          </a:p>
          <a:p>
            <a:pPr lvl="1">
              <a:buFont typeface="Wingdings" panose="05000000000000000000" pitchFamily="2" charset="2"/>
              <a:buChar char="Ø"/>
              <a:defRPr/>
            </a:pPr>
            <a:r>
              <a:rPr lang="en-GB" sz="2200" dirty="0" smtClean="0">
                <a:latin typeface="Calibri" pitchFamily="34" charset="0"/>
                <a:cs typeface="Calibri" pitchFamily="34" charset="0"/>
              </a:rPr>
              <a:t>Effective communication between stakeholders is a critical success factor for Risk Management, ensuring that risks are identified and assessed, and that suitable responses are planned and owned</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741560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a:t>
            </a:r>
          </a:p>
          <a:p>
            <a:pPr lvl="1">
              <a:buFont typeface="Wingdings" panose="05000000000000000000" pitchFamily="2" charset="2"/>
              <a:buChar char="Ø"/>
              <a:defRPr/>
            </a:pPr>
            <a:r>
              <a:rPr lang="en-GB" sz="2200" dirty="0" smtClean="0">
                <a:latin typeface="Calibri" pitchFamily="34" charset="0"/>
                <a:cs typeface="Calibri" pitchFamily="34" charset="0"/>
              </a:rPr>
              <a:t>Details specific plans for responding to a single risk or a linked set of risks</a:t>
            </a:r>
          </a:p>
          <a:p>
            <a:pPr lvl="1">
              <a:buFont typeface="Wingdings" panose="05000000000000000000" pitchFamily="2" charset="2"/>
              <a:buChar char="Ø"/>
              <a:defRPr/>
            </a:pPr>
            <a:r>
              <a:rPr lang="en-GB" sz="2200" dirty="0" smtClean="0">
                <a:latin typeface="Calibri" pitchFamily="34" charset="0"/>
                <a:cs typeface="Calibri" pitchFamily="34" charset="0"/>
              </a:rPr>
              <a:t>Linked to the ‘risk response’ field of the Risk Register</a:t>
            </a:r>
          </a:p>
          <a:p>
            <a:pPr lvl="1">
              <a:buFont typeface="Wingdings" panose="05000000000000000000" pitchFamily="2" charset="2"/>
              <a:buChar char="Ø"/>
              <a:defRPr/>
            </a:pPr>
            <a:r>
              <a:rPr lang="en-GB" sz="2200" dirty="0" smtClean="0">
                <a:latin typeface="Calibri" pitchFamily="34" charset="0"/>
                <a:cs typeface="Calibri" pitchFamily="34" charset="0"/>
              </a:rPr>
              <a:t>Useful where a particular risk (or linked set of risks) warrants a significant and resource-intensive response</a:t>
            </a:r>
          </a:p>
          <a:p>
            <a:pPr lvl="1">
              <a:buFont typeface="Wingdings" panose="05000000000000000000" pitchFamily="2" charset="2"/>
              <a:buChar char="Ø"/>
              <a:defRPr/>
            </a:pPr>
            <a:r>
              <a:rPr lang="en-GB" sz="2200" dirty="0" smtClean="0">
                <a:latin typeface="Calibri" pitchFamily="34" charset="0"/>
                <a:cs typeface="Calibri" pitchFamily="34" charset="0"/>
              </a:rPr>
              <a:t>Important to maintain the link with the Risk Register as progress is made in order to preserve data integrity and clarity of current status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988682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Progress Report</a:t>
            </a:r>
          </a:p>
          <a:p>
            <a:pPr lvl="1">
              <a:buFont typeface="Wingdings" panose="05000000000000000000" pitchFamily="2" charset="2"/>
              <a:buChar char="Ø"/>
              <a:defRPr/>
            </a:pPr>
            <a:r>
              <a:rPr lang="en-GB" sz="2200" dirty="0" smtClean="0">
                <a:latin typeface="Calibri" pitchFamily="34" charset="0"/>
                <a:cs typeface="Calibri" pitchFamily="34" charset="0"/>
              </a:rPr>
              <a:t>Provides regular progress information to management on risk management within a particular organisational activity</a:t>
            </a:r>
          </a:p>
          <a:p>
            <a:pPr lvl="1">
              <a:buFont typeface="Wingdings" panose="05000000000000000000" pitchFamily="2" charset="2"/>
              <a:buChar char="Ø"/>
              <a:defRPr/>
            </a:pPr>
            <a:r>
              <a:rPr lang="en-GB" sz="2200" dirty="0" smtClean="0">
                <a:latin typeface="Calibri" pitchFamily="34" charset="0"/>
                <a:cs typeface="Calibri" pitchFamily="34" charset="0"/>
              </a:rPr>
              <a:t>Comments on the progress of planned actions and their effectiveness</a:t>
            </a:r>
          </a:p>
          <a:p>
            <a:pPr lvl="1">
              <a:buFont typeface="Wingdings" panose="05000000000000000000" pitchFamily="2" charset="2"/>
              <a:buChar char="Ø"/>
              <a:defRPr/>
            </a:pPr>
            <a:r>
              <a:rPr lang="en-GB" sz="2200" dirty="0" smtClean="0">
                <a:latin typeface="Calibri" pitchFamily="34" charset="0"/>
                <a:cs typeface="Calibri" pitchFamily="34" charset="0"/>
              </a:rPr>
              <a:t>Reports trend analysis and reports performance against measures established to demonstrate the value of risk management activities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300811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fontScale="92500" lnSpcReduction="10000"/>
          </a:bodyPr>
          <a:lstStyle/>
          <a:p>
            <a:pPr>
              <a:buFont typeface="Arial" pitchFamily="34" charset="0"/>
              <a:buChar char="•"/>
              <a:defRPr/>
            </a:pPr>
            <a:r>
              <a:rPr lang="en-GB" sz="2600" dirty="0" smtClean="0">
                <a:latin typeface="Calibri" pitchFamily="34" charset="0"/>
                <a:cs typeface="Calibri" pitchFamily="34" charset="0"/>
              </a:rPr>
              <a:t>Relationship between Documents</a:t>
            </a:r>
          </a:p>
          <a:p>
            <a:pPr lvl="1">
              <a:buFont typeface="Wingdings" panose="05000000000000000000" pitchFamily="2" charset="2"/>
              <a:buChar char="Ø"/>
              <a:defRPr/>
            </a:pPr>
            <a:r>
              <a:rPr lang="en-GB" sz="2200" dirty="0" smtClean="0">
                <a:latin typeface="Calibri" pitchFamily="34" charset="0"/>
                <a:cs typeface="Calibri" pitchFamily="34" charset="0"/>
              </a:rPr>
              <a:t>At an organisational level, a Risk Management Policy, a Risk Management Process Guide, and at least one Risk Management Strategy must exist</a:t>
            </a:r>
          </a:p>
          <a:p>
            <a:pPr lvl="1">
              <a:buFont typeface="Wingdings" panose="05000000000000000000" pitchFamily="2" charset="2"/>
              <a:buChar char="Ø"/>
              <a:defRPr/>
            </a:pPr>
            <a:r>
              <a:rPr lang="en-GB" sz="2200" dirty="0" smtClean="0">
                <a:latin typeface="Calibri" pitchFamily="34" charset="0"/>
                <a:cs typeface="Calibri" pitchFamily="34" charset="0"/>
              </a:rPr>
              <a:t>Multiple Risk Registers and Issue Registers will exist with an organisation, and a way of ensuring that risks and issues are handled within the correct perspective is essential</a:t>
            </a:r>
          </a:p>
          <a:p>
            <a:pPr lvl="1">
              <a:buFont typeface="Wingdings" panose="05000000000000000000" pitchFamily="2" charset="2"/>
              <a:buChar char="Ø"/>
              <a:defRPr/>
            </a:pPr>
            <a:r>
              <a:rPr lang="en-GB" sz="2200" dirty="0" smtClean="0">
                <a:latin typeface="Calibri" pitchFamily="34" charset="0"/>
                <a:cs typeface="Calibri" pitchFamily="34" charset="0"/>
              </a:rPr>
              <a:t>The Risk Improvement Plan has close links with the approach (Policy, Process Guide &amp; Strategy) for the organisational activity in question and the organisation as a whole. Improvements must be co-ordinated across the organisation, with clear reporting of plans and progress, via the Risk Progress Report</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086653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Relationship between Documents</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Approach</a:t>
            </a:r>
            <a:endParaRPr lang="en-GB" sz="2800" dirty="0">
              <a:latin typeface="Calibri" pitchFamily="34" charset="0"/>
              <a:cs typeface="Calibri"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11271187"/>
              </p:ext>
            </p:extLst>
          </p:nvPr>
        </p:nvGraphicFramePr>
        <p:xfrm>
          <a:off x="2646218" y="2667000"/>
          <a:ext cx="4953000" cy="3589943"/>
        </p:xfrm>
        <a:graphic>
          <a:graphicData uri="http://schemas.openxmlformats.org/presentationml/2006/ole">
            <mc:AlternateContent xmlns:mc="http://schemas.openxmlformats.org/markup-compatibility/2006">
              <mc:Choice xmlns:v="urn:schemas-microsoft-com:vml" Requires="v">
                <p:oleObj spid="_x0000_s6471" name="Visio" r:id="rId3" imgW="9664606" imgH="7006037" progId="">
                  <p:embed/>
                </p:oleObj>
              </mc:Choice>
              <mc:Fallback>
                <p:oleObj name="Visio" r:id="rId3" imgW="9664606" imgH="7006037" progId="">
                  <p:embed/>
                  <p:pic>
                    <p:nvPicPr>
                      <p:cNvPr id="0" name="Picture 3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218" y="2667000"/>
                        <a:ext cx="4953000" cy="3589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5571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marL="109728" indent="0">
              <a:buNone/>
              <a:defRPr/>
            </a:pPr>
            <a:endParaRPr lang="en-GB" sz="2600" dirty="0" smtClean="0">
              <a:latin typeface="Calibri" pitchFamily="34" charset="0"/>
              <a:cs typeface="Calibri" pitchFamily="34" charset="0"/>
            </a:endParaRP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28195074"/>
              </p:ext>
            </p:extLst>
          </p:nvPr>
        </p:nvGraphicFramePr>
        <p:xfrm>
          <a:off x="2341722" y="2133600"/>
          <a:ext cx="4076700" cy="4129287"/>
        </p:xfrm>
        <a:graphic>
          <a:graphicData uri="http://schemas.openxmlformats.org/presentationml/2006/ole">
            <mc:AlternateContent xmlns:mc="http://schemas.openxmlformats.org/markup-compatibility/2006">
              <mc:Choice xmlns:v="urn:schemas-microsoft-com:vml" Requires="v">
                <p:oleObj spid="_x0000_s7493" name="Visio" r:id="rId3" imgW="5414552" imgH="5484090" progId="">
                  <p:embed/>
                </p:oleObj>
              </mc:Choice>
              <mc:Fallback>
                <p:oleObj name="Visio" r:id="rId3" imgW="5414552" imgH="5484090" progId="">
                  <p:embed/>
                  <p:pic>
                    <p:nvPicPr>
                      <p:cNvPr id="0" name="Picture 3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722" y="2133600"/>
                        <a:ext cx="4076700" cy="4129287"/>
                      </a:xfrm>
                      <a:prstGeom prst="rect">
                        <a:avLst/>
                      </a:prstGeom>
                      <a:noFill/>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713804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Four primary steps</a:t>
            </a:r>
          </a:p>
          <a:p>
            <a:pPr lvl="1">
              <a:buFont typeface="Arial" pitchFamily="34" charset="0"/>
              <a:buChar char="•"/>
              <a:defRPr/>
            </a:pPr>
            <a:r>
              <a:rPr lang="en-GB" sz="2200" b="1" dirty="0" smtClean="0">
                <a:solidFill>
                  <a:srgbClr val="FF0000"/>
                </a:solidFill>
                <a:latin typeface="Calibri" pitchFamily="34" charset="0"/>
                <a:cs typeface="Calibri" pitchFamily="34" charset="0"/>
              </a:rPr>
              <a:t>Identify</a:t>
            </a:r>
          </a:p>
          <a:p>
            <a:pPr lvl="1">
              <a:buFont typeface="Arial" pitchFamily="34" charset="0"/>
              <a:buChar char="•"/>
              <a:defRPr/>
            </a:pPr>
            <a:r>
              <a:rPr lang="en-GB" sz="2200" b="1" dirty="0" smtClean="0">
                <a:solidFill>
                  <a:srgbClr val="FF0000"/>
                </a:solidFill>
                <a:latin typeface="Calibri" pitchFamily="34" charset="0"/>
                <a:cs typeface="Calibri" pitchFamily="34" charset="0"/>
              </a:rPr>
              <a:t>Assess</a:t>
            </a:r>
          </a:p>
          <a:p>
            <a:pPr lvl="1">
              <a:buFont typeface="Arial" pitchFamily="34" charset="0"/>
              <a:buChar char="•"/>
              <a:defRPr/>
            </a:pPr>
            <a:r>
              <a:rPr lang="en-GB" sz="2200" b="1" dirty="0" smtClean="0">
                <a:solidFill>
                  <a:srgbClr val="FF0000"/>
                </a:solidFill>
                <a:latin typeface="Calibri" pitchFamily="34" charset="0"/>
                <a:cs typeface="Calibri" pitchFamily="34" charset="0"/>
              </a:rPr>
              <a:t>Plan</a:t>
            </a:r>
          </a:p>
          <a:p>
            <a:pPr lvl="1">
              <a:buFont typeface="Arial" pitchFamily="34" charset="0"/>
              <a:buChar char="•"/>
              <a:defRPr/>
            </a:pPr>
            <a:r>
              <a:rPr lang="en-GB" sz="2200" b="1" dirty="0" smtClean="0">
                <a:solidFill>
                  <a:srgbClr val="FF0000"/>
                </a:solidFill>
                <a:latin typeface="Calibri" pitchFamily="34" charset="0"/>
                <a:cs typeface="Calibri" pitchFamily="34" charset="0"/>
              </a:rPr>
              <a:t>Implement</a:t>
            </a:r>
          </a:p>
          <a:p>
            <a:pPr>
              <a:buFont typeface="Arial" pitchFamily="34" charset="0"/>
              <a:buChar char="•"/>
              <a:defRPr/>
            </a:pPr>
            <a:r>
              <a:rPr lang="en-GB" sz="2600" dirty="0" smtClean="0">
                <a:latin typeface="Calibri" pitchFamily="34" charset="0"/>
                <a:cs typeface="Calibri" pitchFamily="34" charset="0"/>
              </a:rPr>
              <a:t>Carried-out in sequence</a:t>
            </a:r>
          </a:p>
          <a:p>
            <a:pPr>
              <a:buFont typeface="Arial" pitchFamily="34" charset="0"/>
              <a:buChar char="•"/>
              <a:defRPr/>
            </a:pPr>
            <a:r>
              <a:rPr lang="en-GB" sz="2600" dirty="0" smtClean="0">
                <a:latin typeface="Calibri" pitchFamily="34" charset="0"/>
                <a:cs typeface="Calibri" pitchFamily="34" charset="0"/>
              </a:rPr>
              <a:t>Repetitive in nature</a:t>
            </a:r>
          </a:p>
          <a:p>
            <a:pPr>
              <a:buFont typeface="Arial" pitchFamily="34" charset="0"/>
              <a:buChar char="•"/>
              <a:defRPr/>
            </a:pPr>
            <a:r>
              <a:rPr lang="en-GB" sz="2600" dirty="0" smtClean="0">
                <a:latin typeface="Calibri" pitchFamily="34" charset="0"/>
                <a:cs typeface="Calibri" pitchFamily="34" charset="0"/>
              </a:rPr>
              <a:t>Embed &amp; Review embraces each step</a:t>
            </a:r>
          </a:p>
          <a:p>
            <a:pPr>
              <a:buFont typeface="Arial" pitchFamily="34" charset="0"/>
              <a:buChar char="•"/>
              <a:defRPr/>
            </a:pPr>
            <a:r>
              <a:rPr lang="en-GB" sz="2600" dirty="0" smtClean="0">
                <a:latin typeface="Calibri" pitchFamily="34" charset="0"/>
                <a:cs typeface="Calibri" pitchFamily="34" charset="0"/>
              </a:rPr>
              <a:t>Principals permeate each step</a:t>
            </a:r>
            <a:endParaRPr lang="en-GB" dirty="0" smtClean="0"/>
          </a:p>
          <a:p>
            <a:endParaRPr lang="en-GB" dirty="0"/>
          </a:p>
        </p:txBody>
      </p:sp>
      <p:sp>
        <p:nvSpPr>
          <p:cNvPr id="2" name="Title 1"/>
          <p:cNvSpPr>
            <a:spLocks noGrp="1"/>
          </p:cNvSpPr>
          <p:nvPr>
            <p:ph type="title"/>
          </p:nvPr>
        </p:nvSpPr>
        <p:spPr>
          <a:xfrm>
            <a:off x="457200" y="223510"/>
            <a:ext cx="8229600" cy="1143000"/>
          </a:xfrm>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030830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Common barriers to the implementation of process</a:t>
            </a:r>
          </a:p>
          <a:p>
            <a:pPr lvl="1">
              <a:buFont typeface="Wingdings" panose="05000000000000000000" pitchFamily="2" charset="2"/>
              <a:buChar char="Ø"/>
              <a:defRPr/>
            </a:pPr>
            <a:r>
              <a:rPr lang="en-GB" sz="2200" dirty="0" smtClean="0">
                <a:latin typeface="Calibri" pitchFamily="34" charset="0"/>
                <a:cs typeface="Calibri" pitchFamily="34" charset="0"/>
              </a:rPr>
              <a:t>Lack of organisational culture that appreciates the benefits of Risk Management</a:t>
            </a:r>
          </a:p>
          <a:p>
            <a:pPr lvl="1">
              <a:buFont typeface="Wingdings" panose="05000000000000000000" pitchFamily="2" charset="2"/>
              <a:buChar char="Ø"/>
              <a:defRPr/>
            </a:pPr>
            <a:r>
              <a:rPr lang="en-GB" sz="2200" dirty="0" smtClean="0">
                <a:latin typeface="Calibri" pitchFamily="34" charset="0"/>
                <a:cs typeface="Calibri" pitchFamily="34" charset="0"/>
              </a:rPr>
              <a:t>Immature Risk Management practices</a:t>
            </a:r>
          </a:p>
          <a:p>
            <a:pPr lvl="1">
              <a:buFont typeface="Wingdings" panose="05000000000000000000" pitchFamily="2" charset="2"/>
              <a:buChar char="Ø"/>
              <a:defRPr/>
            </a:pPr>
            <a:r>
              <a:rPr lang="en-GB" sz="2200" dirty="0" smtClean="0">
                <a:latin typeface="Calibri" pitchFamily="34" charset="0"/>
                <a:cs typeface="Calibri" pitchFamily="34" charset="0"/>
              </a:rPr>
              <a:t>Lack of resources and time</a:t>
            </a:r>
          </a:p>
          <a:p>
            <a:pPr lvl="1">
              <a:buFont typeface="Wingdings" panose="05000000000000000000" pitchFamily="2" charset="2"/>
              <a:buChar char="Ø"/>
              <a:defRPr/>
            </a:pPr>
            <a:r>
              <a:rPr lang="en-GB" sz="2200" dirty="0" smtClean="0">
                <a:latin typeface="Calibri" pitchFamily="34" charset="0"/>
                <a:cs typeface="Calibri" pitchFamily="34" charset="0"/>
              </a:rPr>
              <a:t>Lack of policies, strategies and plans</a:t>
            </a:r>
          </a:p>
          <a:p>
            <a:pPr lvl="1">
              <a:buFont typeface="Wingdings" panose="05000000000000000000" pitchFamily="2" charset="2"/>
              <a:buChar char="Ø"/>
              <a:defRPr/>
            </a:pPr>
            <a:r>
              <a:rPr lang="en-GB" sz="2200" dirty="0" smtClean="0">
                <a:latin typeface="Calibri" pitchFamily="34" charset="0"/>
                <a:cs typeface="Calibri" pitchFamily="34" charset="0"/>
              </a:rPr>
              <a:t>Lack of senior management sponsorship</a:t>
            </a:r>
          </a:p>
          <a:p>
            <a:pPr lvl="1">
              <a:buFont typeface="Wingdings" panose="05000000000000000000" pitchFamily="2" charset="2"/>
              <a:buChar char="Ø"/>
              <a:defRPr/>
            </a:pPr>
            <a:r>
              <a:rPr lang="en-GB" sz="2200" dirty="0" smtClean="0">
                <a:latin typeface="Calibri" pitchFamily="34" charset="0"/>
                <a:cs typeface="Calibri" pitchFamily="34" charset="0"/>
              </a:rPr>
              <a:t>Lack of training, knowledge and clear guidance</a:t>
            </a:r>
          </a:p>
          <a:p>
            <a:pPr lvl="1">
              <a:buFont typeface="Wingdings" panose="05000000000000000000" pitchFamily="2" charset="2"/>
              <a:buChar char="Ø"/>
              <a:defRPr/>
            </a:pPr>
            <a:r>
              <a:rPr lang="en-GB" sz="2200" dirty="0" smtClean="0">
                <a:latin typeface="Calibri" pitchFamily="34" charset="0"/>
                <a:cs typeface="Calibri" pitchFamily="34" charset="0"/>
              </a:rPr>
              <a:t>Lack of incentives for participation in Risk Management activities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414087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Communication is vital across the whole process</a:t>
            </a:r>
          </a:p>
          <a:p>
            <a:pPr lvl="1">
              <a:buFont typeface="Wingdings" panose="05000000000000000000" pitchFamily="2" charset="2"/>
              <a:buChar char="Ø"/>
              <a:defRPr/>
            </a:pPr>
            <a:r>
              <a:rPr lang="en-GB" sz="2200" dirty="0" smtClean="0">
                <a:latin typeface="Calibri" pitchFamily="34" charset="0"/>
                <a:cs typeface="Calibri" pitchFamily="34" charset="0"/>
              </a:rPr>
              <a:t>Everyone must understand</a:t>
            </a:r>
          </a:p>
          <a:p>
            <a:pPr lvl="2">
              <a:buFont typeface="Wingdings" panose="05000000000000000000" pitchFamily="2" charset="2"/>
              <a:buChar char="Ø"/>
              <a:defRPr/>
            </a:pPr>
            <a:r>
              <a:rPr lang="en-GB" sz="2000" dirty="0" smtClean="0">
                <a:latin typeface="Calibri" pitchFamily="34" charset="0"/>
                <a:cs typeface="Calibri" pitchFamily="34" charset="0"/>
              </a:rPr>
              <a:t>How the organisation’s Risk Capacity and Risk Appetite is expressed by Risk Tolerances for the work in question</a:t>
            </a:r>
          </a:p>
          <a:p>
            <a:pPr lvl="2">
              <a:buFont typeface="Wingdings" panose="05000000000000000000" pitchFamily="2" charset="2"/>
              <a:buChar char="Ø"/>
              <a:defRPr/>
            </a:pPr>
            <a:r>
              <a:rPr lang="en-GB" sz="2000" dirty="0" smtClean="0">
                <a:latin typeface="Calibri" pitchFamily="34" charset="0"/>
                <a:cs typeface="Calibri" pitchFamily="34" charset="0"/>
              </a:rPr>
              <a:t>The Risk Policy, Risk Process and Risk Strategy relevant to their role</a:t>
            </a:r>
          </a:p>
          <a:p>
            <a:pPr lvl="2">
              <a:buFont typeface="Wingdings" panose="05000000000000000000" pitchFamily="2" charset="2"/>
              <a:buChar char="Ø"/>
              <a:defRPr/>
            </a:pPr>
            <a:r>
              <a:rPr lang="en-GB" sz="2000" dirty="0" smtClean="0">
                <a:latin typeface="Calibri" pitchFamily="34" charset="0"/>
                <a:cs typeface="Calibri" pitchFamily="34" charset="0"/>
              </a:rPr>
              <a:t>The benefits of effective Risk Management and the potential implications if it is not done</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787243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The systematic application of principals, an approach, and a process applied to the tasks of identifying and assessing risks, and the subsequent planning and implementation of risk responses. This provides a disciplined environment for proactive decision-making.</a:t>
            </a:r>
          </a:p>
          <a:p>
            <a:pPr>
              <a:buFont typeface="Arial" pitchFamily="34" charset="0"/>
              <a:buChar char="•"/>
              <a:defRPr/>
            </a:pPr>
            <a:endParaRPr lang="en-GB" sz="2600" dirty="0" smtClean="0">
              <a:latin typeface="Calibri" pitchFamily="34" charset="0"/>
              <a:cs typeface="Calibri" pitchFamily="34" charset="0"/>
            </a:endParaRPr>
          </a:p>
          <a:p>
            <a:pPr>
              <a:buFont typeface="Arial" pitchFamily="34" charset="0"/>
              <a:buChar char="•"/>
              <a:defRPr/>
            </a:pPr>
            <a:r>
              <a:rPr lang="en-GB" sz="2600" dirty="0" smtClean="0">
                <a:latin typeface="Calibri" pitchFamily="34" charset="0"/>
                <a:cs typeface="Calibri" pitchFamily="34" charset="0"/>
              </a:rPr>
              <a:t>For Risk Management to be effective, risks need to be:</a:t>
            </a:r>
          </a:p>
          <a:p>
            <a:pPr lvl="1">
              <a:buFont typeface="Wingdings" panose="05000000000000000000" pitchFamily="2" charset="2"/>
              <a:buChar char="Ø"/>
              <a:defRPr/>
            </a:pPr>
            <a:r>
              <a:rPr lang="en-GB" sz="2200" dirty="0" smtClean="0">
                <a:latin typeface="Calibri" pitchFamily="34" charset="0"/>
                <a:cs typeface="Calibri" pitchFamily="34" charset="0"/>
              </a:rPr>
              <a:t>Identified</a:t>
            </a:r>
          </a:p>
          <a:p>
            <a:pPr lvl="1">
              <a:buFont typeface="Wingdings" panose="05000000000000000000" pitchFamily="2" charset="2"/>
              <a:buChar char="Ø"/>
              <a:defRPr/>
            </a:pPr>
            <a:r>
              <a:rPr lang="en-GB" sz="2200" dirty="0" smtClean="0">
                <a:latin typeface="Calibri" pitchFamily="34" charset="0"/>
                <a:cs typeface="Calibri" pitchFamily="34" charset="0"/>
              </a:rPr>
              <a:t>Assessed</a:t>
            </a:r>
          </a:p>
          <a:p>
            <a:pPr lvl="1">
              <a:buFont typeface="Wingdings" panose="05000000000000000000" pitchFamily="2" charset="2"/>
              <a:buChar char="Ø"/>
              <a:defRPr/>
            </a:pPr>
            <a:r>
              <a:rPr lang="en-GB" sz="2200" dirty="0" smtClean="0">
                <a:latin typeface="Calibri" pitchFamily="34" charset="0"/>
                <a:cs typeface="Calibri" pitchFamily="34" charset="0"/>
              </a:rPr>
              <a:t>Controlled</a:t>
            </a:r>
          </a:p>
          <a:p>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What is Risk Management?</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555113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Communication is vital across the whole process</a:t>
            </a:r>
          </a:p>
          <a:p>
            <a:pPr lvl="1">
              <a:buFont typeface="Wingdings" panose="05000000000000000000" pitchFamily="2" charset="2"/>
              <a:buChar char="Ø"/>
              <a:defRPr/>
            </a:pPr>
            <a:r>
              <a:rPr lang="en-GB" sz="2200" dirty="0" smtClean="0">
                <a:latin typeface="Calibri" pitchFamily="34" charset="0"/>
                <a:cs typeface="Calibri" pitchFamily="34" charset="0"/>
              </a:rPr>
              <a:t>Each level of management must actively seek and receive assurances about the management of risk within their control</a:t>
            </a:r>
          </a:p>
          <a:p>
            <a:pPr lvl="1">
              <a:buFont typeface="Wingdings" panose="05000000000000000000" pitchFamily="2" charset="2"/>
              <a:buChar char="Ø"/>
              <a:defRPr/>
            </a:pPr>
            <a:r>
              <a:rPr lang="en-GB" sz="2200" dirty="0" smtClean="0">
                <a:latin typeface="Calibri" pitchFamily="34" charset="0"/>
                <a:cs typeface="Calibri" pitchFamily="34" charset="0"/>
              </a:rPr>
              <a:t>Procurement teams must ensure that risk ownership is clearly specified within contracts and service agreements</a:t>
            </a:r>
          </a:p>
          <a:p>
            <a:pPr lvl="1">
              <a:buFont typeface="Wingdings" panose="05000000000000000000" pitchFamily="2" charset="2"/>
              <a:buChar char="Ø"/>
              <a:defRPr/>
            </a:pPr>
            <a:r>
              <a:rPr lang="en-GB" sz="2200" dirty="0" smtClean="0">
                <a:latin typeface="Calibri" pitchFamily="34" charset="0"/>
                <a:cs typeface="Calibri" pitchFamily="34" charset="0"/>
              </a:rPr>
              <a:t>Transferrable lessons must be communicated to anyone that can benefit from them</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099565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solidFill>
                  <a:srgbClr val="FF0000"/>
                </a:solidFill>
                <a:latin typeface="Calibri" pitchFamily="34" charset="0"/>
                <a:cs typeface="Calibri" pitchFamily="34" charset="0"/>
              </a:rPr>
              <a:t>Identify, Access, Plan and Implement process steps</a:t>
            </a:r>
          </a:p>
          <a:p>
            <a:pPr>
              <a:buFont typeface="Arial" pitchFamily="34" charset="0"/>
              <a:buChar char="•"/>
              <a:defRPr/>
            </a:pPr>
            <a:r>
              <a:rPr lang="en-GB" sz="2600" dirty="0" smtClean="0">
                <a:latin typeface="Calibri" pitchFamily="34" charset="0"/>
                <a:cs typeface="Calibri" pitchFamily="34" charset="0"/>
              </a:rPr>
              <a:t>Described in the following format</a:t>
            </a:r>
          </a:p>
          <a:p>
            <a:pPr lvl="1">
              <a:buFont typeface="Wingdings" panose="05000000000000000000" pitchFamily="2" charset="2"/>
              <a:buChar char="Ø"/>
              <a:defRPr/>
            </a:pPr>
            <a:r>
              <a:rPr lang="en-GB" sz="2200" dirty="0" smtClean="0">
                <a:latin typeface="Calibri" pitchFamily="34" charset="0"/>
                <a:cs typeface="Calibri" pitchFamily="34" charset="0"/>
              </a:rPr>
              <a:t>Goals</a:t>
            </a:r>
          </a:p>
          <a:p>
            <a:pPr lvl="1">
              <a:buFont typeface="Wingdings" panose="05000000000000000000" pitchFamily="2" charset="2"/>
              <a:buChar char="Ø"/>
              <a:defRPr/>
            </a:pPr>
            <a:r>
              <a:rPr lang="en-GB" sz="2200" dirty="0" smtClean="0">
                <a:latin typeface="Calibri" pitchFamily="34" charset="0"/>
                <a:cs typeface="Calibri" pitchFamily="34" charset="0"/>
              </a:rPr>
              <a:t>Inputs</a:t>
            </a:r>
          </a:p>
          <a:p>
            <a:pPr lvl="1">
              <a:buFont typeface="Wingdings" panose="05000000000000000000" pitchFamily="2" charset="2"/>
              <a:buChar char="Ø"/>
              <a:defRPr/>
            </a:pPr>
            <a:r>
              <a:rPr lang="en-GB" sz="2200" dirty="0" smtClean="0">
                <a:latin typeface="Calibri" pitchFamily="34" charset="0"/>
                <a:cs typeface="Calibri" pitchFamily="34" charset="0"/>
              </a:rPr>
              <a:t>Outputs</a:t>
            </a:r>
          </a:p>
          <a:p>
            <a:pPr lvl="1">
              <a:buFont typeface="Wingdings" panose="05000000000000000000" pitchFamily="2" charset="2"/>
              <a:buChar char="Ø"/>
              <a:defRPr/>
            </a:pPr>
            <a:r>
              <a:rPr lang="en-GB" sz="2200" dirty="0" smtClean="0">
                <a:latin typeface="Calibri" pitchFamily="34" charset="0"/>
                <a:cs typeface="Calibri" pitchFamily="34" charset="0"/>
              </a:rPr>
              <a:t>Techniques</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165419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Identify can be split into two sub-processes</a:t>
            </a:r>
          </a:p>
          <a:p>
            <a:pPr lvl="1">
              <a:buFont typeface="Arial" pitchFamily="34" charset="0"/>
              <a:buChar char="•"/>
              <a:defRPr/>
            </a:pPr>
            <a:r>
              <a:rPr lang="en-GB" sz="2200" dirty="0" smtClean="0">
                <a:latin typeface="Calibri" pitchFamily="34" charset="0"/>
                <a:cs typeface="Calibri" pitchFamily="34" charset="0"/>
              </a:rPr>
              <a:t>Identify – Context</a:t>
            </a:r>
          </a:p>
          <a:p>
            <a:pPr lvl="1">
              <a:buFont typeface="Arial" pitchFamily="34" charset="0"/>
              <a:buChar char="•"/>
              <a:defRPr/>
            </a:pPr>
            <a:r>
              <a:rPr lang="en-GB" sz="2200" dirty="0" smtClean="0">
                <a:latin typeface="Calibri" pitchFamily="34" charset="0"/>
                <a:cs typeface="Calibri" pitchFamily="34" charset="0"/>
              </a:rPr>
              <a:t>Identify – Risks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598956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Identify - Context</a:t>
            </a:r>
          </a:p>
          <a:p>
            <a:pPr lvl="1">
              <a:buFont typeface="Wingdings" panose="05000000000000000000" pitchFamily="2" charset="2"/>
              <a:buChar char="Ø"/>
              <a:defRPr/>
            </a:pPr>
            <a:r>
              <a:rPr lang="en-GB" sz="2200" dirty="0" smtClean="0">
                <a:latin typeface="Calibri" pitchFamily="34" charset="0"/>
                <a:cs typeface="Calibri" pitchFamily="34" charset="0"/>
              </a:rPr>
              <a:t>Goal is to obtain information about the planned activity and how it fits into the wider organisation. This will include understanding:</a:t>
            </a:r>
          </a:p>
          <a:p>
            <a:pPr lvl="2">
              <a:buFont typeface="Wingdings" panose="05000000000000000000" pitchFamily="2" charset="2"/>
              <a:buChar char="Ø"/>
              <a:defRPr/>
            </a:pPr>
            <a:r>
              <a:rPr lang="en-GB" sz="2000" dirty="0" smtClean="0">
                <a:latin typeface="Calibri" pitchFamily="34" charset="0"/>
                <a:cs typeface="Calibri" pitchFamily="34" charset="0"/>
              </a:rPr>
              <a:t>What constraints are relevant to the activity</a:t>
            </a:r>
          </a:p>
          <a:p>
            <a:pPr lvl="2">
              <a:buFont typeface="Wingdings" panose="05000000000000000000" pitchFamily="2" charset="2"/>
              <a:buChar char="Ø"/>
              <a:defRPr/>
            </a:pPr>
            <a:r>
              <a:rPr lang="en-GB" sz="2000" dirty="0" smtClean="0">
                <a:latin typeface="Calibri" pitchFamily="34" charset="0"/>
                <a:cs typeface="Calibri" pitchFamily="34" charset="0"/>
              </a:rPr>
              <a:t>Who the stakeholders are and what their objectives are</a:t>
            </a:r>
          </a:p>
          <a:p>
            <a:pPr lvl="2">
              <a:buFont typeface="Wingdings" panose="05000000000000000000" pitchFamily="2" charset="2"/>
              <a:buChar char="Ø"/>
              <a:defRPr/>
            </a:pPr>
            <a:r>
              <a:rPr lang="en-GB" sz="2000" dirty="0" smtClean="0">
                <a:latin typeface="Calibri" pitchFamily="34" charset="0"/>
                <a:cs typeface="Calibri" pitchFamily="34" charset="0"/>
              </a:rPr>
              <a:t>Where the activity fits in relation to the organisational structure</a:t>
            </a:r>
          </a:p>
          <a:p>
            <a:pPr lvl="2">
              <a:buFont typeface="Wingdings" panose="05000000000000000000" pitchFamily="2" charset="2"/>
              <a:buChar char="Ø"/>
              <a:defRPr/>
            </a:pPr>
            <a:r>
              <a:rPr lang="en-GB" sz="2000" dirty="0" smtClean="0">
                <a:latin typeface="Calibri" pitchFamily="34" charset="0"/>
                <a:cs typeface="Calibri" pitchFamily="34" charset="0"/>
              </a:rPr>
              <a:t>The organisation’s environment (industry, market, etc.)</a:t>
            </a:r>
          </a:p>
          <a:p>
            <a:pPr lvl="2">
              <a:buFont typeface="Wingdings" panose="05000000000000000000" pitchFamily="2" charset="2"/>
              <a:buChar char="Ø"/>
              <a:defRPr/>
            </a:pPr>
            <a:r>
              <a:rPr lang="en-GB" sz="2000" dirty="0" smtClean="0">
                <a:latin typeface="Calibri" pitchFamily="34" charset="0"/>
                <a:cs typeface="Calibri" pitchFamily="34" charset="0"/>
              </a:rPr>
              <a:t>The organisation’s approach to Risk Management</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03907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graphicFrame>
        <p:nvGraphicFramePr>
          <p:cNvPr id="11" name="Content Placeholder 10"/>
          <p:cNvGraphicFramePr>
            <a:graphicFrameLocks noGrp="1" noChangeAspect="1"/>
          </p:cNvGraphicFramePr>
          <p:nvPr>
            <p:ph idx="1"/>
            <p:extLst>
              <p:ext uri="{D42A27DB-BD31-4B8C-83A1-F6EECF244321}">
                <p14:modId xmlns:p14="http://schemas.microsoft.com/office/powerpoint/2010/main" val="2826775372"/>
              </p:ext>
            </p:extLst>
          </p:nvPr>
        </p:nvGraphicFramePr>
        <p:xfrm>
          <a:off x="2209800" y="1971020"/>
          <a:ext cx="5442008" cy="4285956"/>
        </p:xfrm>
        <a:graphic>
          <a:graphicData uri="http://schemas.openxmlformats.org/presentationml/2006/ole">
            <mc:AlternateContent xmlns:mc="http://schemas.openxmlformats.org/markup-compatibility/2006">
              <mc:Choice xmlns:v="urn:schemas-microsoft-com:vml" Requires="v">
                <p:oleObj spid="_x0000_s8493" name="Visio" r:id="rId3" imgW="7639458" imgH="6016174" progId="">
                  <p:embed/>
                </p:oleObj>
              </mc:Choice>
              <mc:Fallback>
                <p:oleObj name="Visio" r:id="rId3" imgW="7639458" imgH="6016174" progId="">
                  <p:embed/>
                  <p:pic>
                    <p:nvPicPr>
                      <p:cNvPr id="0" name="Picture 28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71020"/>
                        <a:ext cx="5442008" cy="4285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905132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Identify - Context</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pPr lvl="2">
              <a:buFont typeface="Wingdings" panose="05000000000000000000" pitchFamily="2" charset="2"/>
              <a:buChar char="Ø"/>
              <a:defRPr/>
            </a:pPr>
            <a:r>
              <a:rPr lang="en-GB" sz="2000" dirty="0" smtClean="0">
                <a:latin typeface="Calibri" pitchFamily="34" charset="0"/>
                <a:cs typeface="Calibri" pitchFamily="34" charset="0"/>
              </a:rPr>
              <a:t>Establish activity objectives</a:t>
            </a:r>
          </a:p>
          <a:p>
            <a:pPr lvl="2">
              <a:buFont typeface="Wingdings" panose="05000000000000000000" pitchFamily="2" charset="2"/>
              <a:buChar char="Ø"/>
              <a:defRPr/>
            </a:pPr>
            <a:r>
              <a:rPr lang="en-GB" sz="2000" dirty="0" smtClean="0">
                <a:latin typeface="Calibri" pitchFamily="34" charset="0"/>
                <a:cs typeface="Calibri" pitchFamily="34" charset="0"/>
              </a:rPr>
              <a:t>Establish activity scope</a:t>
            </a:r>
          </a:p>
          <a:p>
            <a:pPr lvl="2">
              <a:buFont typeface="Wingdings" panose="05000000000000000000" pitchFamily="2" charset="2"/>
              <a:buChar char="Ø"/>
              <a:defRPr/>
            </a:pPr>
            <a:r>
              <a:rPr lang="en-GB" sz="2000" dirty="0" smtClean="0">
                <a:latin typeface="Calibri" pitchFamily="34" charset="0"/>
                <a:cs typeface="Calibri" pitchFamily="34" charset="0"/>
              </a:rPr>
              <a:t>Clarify assumptions</a:t>
            </a:r>
          </a:p>
          <a:p>
            <a:pPr lvl="2">
              <a:buFont typeface="Wingdings" panose="05000000000000000000" pitchFamily="2" charset="2"/>
              <a:buChar char="Ø"/>
              <a:defRPr/>
            </a:pPr>
            <a:r>
              <a:rPr lang="en-GB" sz="2000" dirty="0" smtClean="0">
                <a:latin typeface="Calibri" pitchFamily="34" charset="0"/>
                <a:cs typeface="Calibri" pitchFamily="34" charset="0"/>
              </a:rPr>
              <a:t>Discover completeness of information</a:t>
            </a:r>
          </a:p>
          <a:p>
            <a:pPr lvl="2">
              <a:buFont typeface="Wingdings" panose="05000000000000000000" pitchFamily="2" charset="2"/>
              <a:buChar char="Ø"/>
              <a:defRPr/>
            </a:pPr>
            <a:r>
              <a:rPr lang="en-GB" sz="2000" dirty="0" smtClean="0">
                <a:latin typeface="Calibri" pitchFamily="34" charset="0"/>
                <a:cs typeface="Calibri" pitchFamily="34" charset="0"/>
              </a:rPr>
              <a:t>Carry-out Stakeholder Analysis</a:t>
            </a:r>
          </a:p>
          <a:p>
            <a:pPr lvl="2">
              <a:buFont typeface="Wingdings" panose="05000000000000000000" pitchFamily="2" charset="2"/>
              <a:buChar char="Ø"/>
              <a:defRPr/>
            </a:pPr>
            <a:r>
              <a:rPr lang="en-GB" sz="2000" dirty="0" smtClean="0">
                <a:latin typeface="Calibri" pitchFamily="34" charset="0"/>
                <a:cs typeface="Calibri" pitchFamily="34" charset="0"/>
              </a:rPr>
              <a:t>Clarify Risk Management Approach</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153162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Identify - Risks</a:t>
            </a:r>
          </a:p>
          <a:p>
            <a:pPr lvl="1">
              <a:buFont typeface="Wingdings" panose="05000000000000000000" pitchFamily="2" charset="2"/>
              <a:buChar char="Ø"/>
              <a:defRPr/>
            </a:pPr>
            <a:r>
              <a:rPr lang="en-GB" sz="2200" dirty="0" smtClean="0">
                <a:latin typeface="Calibri" pitchFamily="34" charset="0"/>
                <a:cs typeface="Calibri" pitchFamily="34" charset="0"/>
              </a:rPr>
              <a:t>Goal is to identify the risks to the activity objectives with the aim of minimising threats and maximising opportunities. This will include:</a:t>
            </a:r>
          </a:p>
          <a:p>
            <a:pPr lvl="2">
              <a:buFont typeface="Wingdings" panose="05000000000000000000" pitchFamily="2" charset="2"/>
              <a:buChar char="Ø"/>
              <a:defRPr/>
            </a:pPr>
            <a:r>
              <a:rPr lang="en-GB" sz="2000" dirty="0" smtClean="0">
                <a:latin typeface="Calibri" pitchFamily="34" charset="0"/>
                <a:cs typeface="Calibri" pitchFamily="34" charset="0"/>
              </a:rPr>
              <a:t>Identifying the threats and opportunities to the activity</a:t>
            </a:r>
          </a:p>
          <a:p>
            <a:pPr lvl="2">
              <a:buFont typeface="Wingdings" panose="05000000000000000000" pitchFamily="2" charset="2"/>
              <a:buChar char="Ø"/>
              <a:defRPr/>
            </a:pPr>
            <a:r>
              <a:rPr lang="en-GB" sz="2000" dirty="0" smtClean="0">
                <a:latin typeface="Calibri" pitchFamily="34" charset="0"/>
                <a:cs typeface="Calibri" pitchFamily="34" charset="0"/>
              </a:rPr>
              <a:t>Preparing a Risk Register</a:t>
            </a:r>
          </a:p>
          <a:p>
            <a:pPr lvl="2">
              <a:buFont typeface="Wingdings" panose="05000000000000000000" pitchFamily="2" charset="2"/>
              <a:buChar char="Ø"/>
              <a:defRPr/>
            </a:pPr>
            <a:r>
              <a:rPr lang="en-GB" sz="2000" dirty="0" smtClean="0">
                <a:latin typeface="Calibri" pitchFamily="34" charset="0"/>
                <a:cs typeface="Calibri" pitchFamily="34" charset="0"/>
              </a:rPr>
              <a:t>Preparing key performance indicators and early warning indicators</a:t>
            </a:r>
          </a:p>
          <a:p>
            <a:pPr lvl="2">
              <a:buFont typeface="Wingdings" panose="05000000000000000000" pitchFamily="2" charset="2"/>
              <a:buChar char="Ø"/>
              <a:defRPr/>
            </a:pPr>
            <a:r>
              <a:rPr lang="en-GB" sz="2000" dirty="0" smtClean="0">
                <a:latin typeface="Calibri" pitchFamily="34" charset="0"/>
                <a:cs typeface="Calibri" pitchFamily="34" charset="0"/>
              </a:rPr>
              <a:t>Understanding the stakeholder’s perception of the identified risks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81415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751710842"/>
              </p:ext>
            </p:extLst>
          </p:nvPr>
        </p:nvGraphicFramePr>
        <p:xfrm>
          <a:off x="2438400" y="1998729"/>
          <a:ext cx="5616575" cy="4423440"/>
        </p:xfrm>
        <a:graphic>
          <a:graphicData uri="http://schemas.openxmlformats.org/presentationml/2006/ole">
            <mc:AlternateContent xmlns:mc="http://schemas.openxmlformats.org/markup-compatibility/2006">
              <mc:Choice xmlns:v="urn:schemas-microsoft-com:vml" Requires="v">
                <p:oleObj spid="_x0000_s9509" name="Visio" r:id="rId4" imgW="7639458" imgH="6016174" progId="">
                  <p:embed/>
                </p:oleObj>
              </mc:Choice>
              <mc:Fallback>
                <p:oleObj name="Visio" r:id="rId4" imgW="7639458" imgH="6016174" progId="">
                  <p:embed/>
                  <p:pic>
                    <p:nvPicPr>
                      <p:cNvPr id="0" name="Picture 28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998729"/>
                        <a:ext cx="5616575" cy="4423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371201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Identify - Risks</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pPr lvl="2">
              <a:buFont typeface="Wingdings" panose="05000000000000000000" pitchFamily="2" charset="2"/>
              <a:buChar char="Ø"/>
              <a:defRPr/>
            </a:pPr>
            <a:r>
              <a:rPr lang="en-GB" sz="2000" dirty="0" smtClean="0">
                <a:latin typeface="Calibri" pitchFamily="34" charset="0"/>
                <a:cs typeface="Calibri" pitchFamily="34" charset="0"/>
              </a:rPr>
              <a:t>Identify threats and opportunities</a:t>
            </a:r>
          </a:p>
          <a:p>
            <a:pPr lvl="2">
              <a:buFont typeface="Wingdings" panose="05000000000000000000" pitchFamily="2" charset="2"/>
              <a:buChar char="Ø"/>
              <a:defRPr/>
            </a:pPr>
            <a:r>
              <a:rPr lang="en-GB" sz="2000" dirty="0" smtClean="0">
                <a:latin typeface="Calibri" pitchFamily="34" charset="0"/>
                <a:cs typeface="Calibri" pitchFamily="34" charset="0"/>
              </a:rPr>
              <a:t>Establish stakeholder agreement</a:t>
            </a:r>
          </a:p>
          <a:p>
            <a:pPr lvl="2">
              <a:buFont typeface="Wingdings" panose="05000000000000000000" pitchFamily="2" charset="2"/>
              <a:buChar char="Ø"/>
              <a:defRPr/>
            </a:pPr>
            <a:r>
              <a:rPr lang="en-GB" sz="2000" dirty="0" smtClean="0">
                <a:latin typeface="Calibri" pitchFamily="34" charset="0"/>
                <a:cs typeface="Calibri" pitchFamily="34" charset="0"/>
              </a:rPr>
              <a:t>Review clarity and comprehensiveness</a:t>
            </a:r>
          </a:p>
          <a:p>
            <a:pPr lvl="2">
              <a:buFont typeface="Wingdings" panose="05000000000000000000" pitchFamily="2" charset="2"/>
              <a:buChar char="Ø"/>
              <a:defRPr/>
            </a:pPr>
            <a:r>
              <a:rPr lang="en-GB" sz="2000" dirty="0" smtClean="0">
                <a:latin typeface="Calibri" pitchFamily="34" charset="0"/>
                <a:cs typeface="Calibri" pitchFamily="34" charset="0"/>
              </a:rPr>
              <a:t>Record information on a Risk Register</a:t>
            </a:r>
          </a:p>
          <a:p>
            <a:pPr lvl="2">
              <a:buFont typeface="Wingdings" panose="05000000000000000000" pitchFamily="2" charset="2"/>
              <a:buChar char="Ø"/>
              <a:defRPr/>
            </a:pPr>
            <a:r>
              <a:rPr lang="en-GB" sz="2000" dirty="0" smtClean="0">
                <a:latin typeface="Calibri" pitchFamily="34" charset="0"/>
                <a:cs typeface="Calibri" pitchFamily="34" charset="0"/>
              </a:rPr>
              <a:t>Apply structure to the Risk Register using categories, groups, </a:t>
            </a:r>
            <a:r>
              <a:rPr lang="en-GB" sz="2000" dirty="0" err="1" smtClean="0">
                <a:latin typeface="Calibri" pitchFamily="34" charset="0"/>
                <a:cs typeface="Calibri" pitchFamily="34" charset="0"/>
              </a:rPr>
              <a:t>etc</a:t>
            </a:r>
            <a:endParaRPr lang="en-GB" sz="2000" dirty="0" smtClean="0">
              <a:latin typeface="Calibri" pitchFamily="34" charset="0"/>
              <a:cs typeface="Calibri" pitchFamily="34" charset="0"/>
            </a:endParaRPr>
          </a:p>
          <a:p>
            <a:pPr lvl="2">
              <a:buFont typeface="Wingdings" panose="05000000000000000000" pitchFamily="2" charset="2"/>
              <a:buChar char="Ø"/>
              <a:defRPr/>
            </a:pPr>
            <a:r>
              <a:rPr lang="en-GB" sz="2000" dirty="0" smtClean="0">
                <a:latin typeface="Calibri" pitchFamily="34" charset="0"/>
                <a:cs typeface="Calibri" pitchFamily="34" charset="0"/>
              </a:rPr>
              <a:t>Identify early warning indicators for KPI’s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519478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Assess can be split into two sub-processes</a:t>
            </a:r>
          </a:p>
          <a:p>
            <a:pPr lvl="1">
              <a:buFont typeface="Arial" pitchFamily="34" charset="0"/>
              <a:buChar char="•"/>
              <a:defRPr/>
            </a:pPr>
            <a:r>
              <a:rPr lang="en-GB" sz="2200" dirty="0" smtClean="0">
                <a:latin typeface="Calibri" pitchFamily="34" charset="0"/>
                <a:cs typeface="Calibri" pitchFamily="34" charset="0"/>
              </a:rPr>
              <a:t>Assess – Estimate</a:t>
            </a:r>
          </a:p>
          <a:p>
            <a:pPr lvl="1">
              <a:buFont typeface="Arial" pitchFamily="34" charset="0"/>
              <a:buChar char="•"/>
              <a:defRPr/>
            </a:pPr>
            <a:r>
              <a:rPr lang="en-GB" sz="2200" dirty="0" smtClean="0">
                <a:latin typeface="Calibri" pitchFamily="34" charset="0"/>
                <a:cs typeface="Calibri" pitchFamily="34" charset="0"/>
              </a:rPr>
              <a:t>Assess – Evaluate</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114341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For Risk Management to be effective, risks need to be:</a:t>
            </a:r>
          </a:p>
          <a:p>
            <a:pPr lvl="1">
              <a:buFont typeface="Wingdings" panose="05000000000000000000" pitchFamily="2" charset="2"/>
              <a:buChar char="Ø"/>
              <a:defRPr/>
            </a:pPr>
            <a:r>
              <a:rPr lang="en-GB" sz="2000" b="1" dirty="0" smtClean="0">
                <a:solidFill>
                  <a:srgbClr val="FF0000"/>
                </a:solidFill>
                <a:latin typeface="Calibri" pitchFamily="34" charset="0"/>
                <a:cs typeface="Calibri" pitchFamily="34" charset="0"/>
              </a:rPr>
              <a:t>Identified</a:t>
            </a:r>
            <a:r>
              <a:rPr lang="en-GB" sz="2000" dirty="0" smtClean="0">
                <a:latin typeface="Calibri" pitchFamily="34" charset="0"/>
                <a:cs typeface="Calibri" pitchFamily="34" charset="0"/>
              </a:rPr>
              <a:t>: Considering uncertainties that would affect the achievement of objectives within the context of a particular organisational activity, and then describing/communicating them in order to ensure a common understanding</a:t>
            </a:r>
          </a:p>
          <a:p>
            <a:pPr lvl="1">
              <a:buFont typeface="Wingdings" panose="05000000000000000000" pitchFamily="2" charset="2"/>
              <a:buChar char="Ø"/>
              <a:defRPr/>
            </a:pPr>
            <a:r>
              <a:rPr lang="en-GB" sz="2000" b="1" dirty="0" smtClean="0">
                <a:solidFill>
                  <a:srgbClr val="FF0000"/>
                </a:solidFill>
                <a:latin typeface="Calibri" pitchFamily="34" charset="0"/>
                <a:cs typeface="Calibri" pitchFamily="34" charset="0"/>
              </a:rPr>
              <a:t>Assessed</a:t>
            </a:r>
            <a:r>
              <a:rPr lang="en-GB" sz="2000" dirty="0" smtClean="0">
                <a:latin typeface="Calibri" pitchFamily="34" charset="0"/>
                <a:cs typeface="Calibri" pitchFamily="34" charset="0"/>
              </a:rPr>
              <a:t>: Estimating the probability, impact and proximity of individual risks so they can be prioritised. Understanding the overall level of risk (risk exposure) associated with the organisational activity</a:t>
            </a:r>
          </a:p>
          <a:p>
            <a:pPr lvl="1">
              <a:buFont typeface="Wingdings" panose="05000000000000000000" pitchFamily="2" charset="2"/>
              <a:buChar char="Ø"/>
              <a:defRPr/>
            </a:pPr>
            <a:r>
              <a:rPr lang="en-GB" sz="2000" b="1" dirty="0" smtClean="0">
                <a:solidFill>
                  <a:srgbClr val="FF0000"/>
                </a:solidFill>
                <a:latin typeface="Calibri" pitchFamily="34" charset="0"/>
                <a:cs typeface="Calibri" pitchFamily="34" charset="0"/>
              </a:rPr>
              <a:t>Controlled</a:t>
            </a:r>
            <a:r>
              <a:rPr lang="en-GB" sz="2000" dirty="0" smtClean="0">
                <a:latin typeface="Calibri" pitchFamily="34" charset="0"/>
                <a:cs typeface="Calibri" pitchFamily="34" charset="0"/>
              </a:rPr>
              <a:t>: Planning appropriate responses to risks, assigning owners and actionees. Implementing, monitoring and controlling these responses</a:t>
            </a:r>
          </a:p>
          <a:p>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What is Risk Management?</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714530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Assess - Estimate</a:t>
            </a:r>
          </a:p>
          <a:p>
            <a:pPr lvl="1">
              <a:buFont typeface="Wingdings" panose="05000000000000000000" pitchFamily="2" charset="2"/>
              <a:buChar char="Ø"/>
              <a:defRPr/>
            </a:pPr>
            <a:r>
              <a:rPr lang="en-GB" sz="2200" dirty="0" smtClean="0">
                <a:latin typeface="Calibri" pitchFamily="34" charset="0"/>
                <a:cs typeface="Calibri" pitchFamily="34" charset="0"/>
              </a:rPr>
              <a:t>Goal is to prioritise individual risks so that it is clear which risks are most important and more urgent. This will require an understanding of:</a:t>
            </a:r>
          </a:p>
          <a:p>
            <a:pPr lvl="2">
              <a:buFont typeface="Wingdings" panose="05000000000000000000" pitchFamily="2" charset="2"/>
              <a:buChar char="Ø"/>
              <a:defRPr/>
            </a:pPr>
            <a:r>
              <a:rPr lang="en-GB" sz="2000" dirty="0" smtClean="0">
                <a:latin typeface="Calibri" pitchFamily="34" charset="0"/>
                <a:cs typeface="Calibri" pitchFamily="34" charset="0"/>
              </a:rPr>
              <a:t>The probability of each threat and opportunity</a:t>
            </a:r>
          </a:p>
          <a:p>
            <a:pPr lvl="2">
              <a:buFont typeface="Wingdings" panose="05000000000000000000" pitchFamily="2" charset="2"/>
              <a:buChar char="Ø"/>
              <a:defRPr/>
            </a:pPr>
            <a:r>
              <a:rPr lang="en-GB" sz="2000" dirty="0" smtClean="0">
                <a:latin typeface="Calibri" pitchFamily="34" charset="0"/>
                <a:cs typeface="Calibri" pitchFamily="34" charset="0"/>
              </a:rPr>
              <a:t>The impact of each threat and opportunity</a:t>
            </a:r>
          </a:p>
          <a:p>
            <a:pPr lvl="2">
              <a:buFont typeface="Wingdings" panose="05000000000000000000" pitchFamily="2" charset="2"/>
              <a:buChar char="Ø"/>
              <a:defRPr/>
            </a:pPr>
            <a:r>
              <a:rPr lang="en-GB" sz="2000" dirty="0" smtClean="0">
                <a:latin typeface="Calibri" pitchFamily="34" charset="0"/>
                <a:cs typeface="Calibri" pitchFamily="34" charset="0"/>
              </a:rPr>
              <a:t>The proximity of each threat and opportunity</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55324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695504959"/>
              </p:ext>
            </p:extLst>
          </p:nvPr>
        </p:nvGraphicFramePr>
        <p:xfrm>
          <a:off x="1600200" y="2133600"/>
          <a:ext cx="6677025" cy="3841815"/>
        </p:xfrm>
        <a:graphic>
          <a:graphicData uri="http://schemas.openxmlformats.org/presentationml/2006/ole">
            <mc:AlternateContent xmlns:mc="http://schemas.openxmlformats.org/markup-compatibility/2006">
              <mc:Choice xmlns:v="urn:schemas-microsoft-com:vml" Requires="v">
                <p:oleObj spid="_x0000_s10524" name="Visio" r:id="rId3" imgW="7639458" imgH="4396050" progId="">
                  <p:embed/>
                </p:oleObj>
              </mc:Choice>
              <mc:Fallback>
                <p:oleObj name="Visio" r:id="rId3" imgW="7639458" imgH="4396050" progId="">
                  <p:embed/>
                  <p:pic>
                    <p:nvPicPr>
                      <p:cNvPr id="0" name="Picture 27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6677025" cy="38418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156989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Assess - Estimate</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pPr lvl="2">
              <a:buFont typeface="Wingdings" panose="05000000000000000000" pitchFamily="2" charset="2"/>
              <a:buChar char="Ø"/>
              <a:defRPr/>
            </a:pPr>
            <a:r>
              <a:rPr lang="en-GB" sz="2000" dirty="0" smtClean="0">
                <a:latin typeface="Calibri" pitchFamily="34" charset="0"/>
                <a:cs typeface="Calibri" pitchFamily="34" charset="0"/>
              </a:rPr>
              <a:t>Confirm risk descriptions are clear</a:t>
            </a:r>
          </a:p>
          <a:p>
            <a:pPr lvl="2">
              <a:buFont typeface="Wingdings" panose="05000000000000000000" pitchFamily="2" charset="2"/>
              <a:buChar char="Ø"/>
              <a:defRPr/>
            </a:pPr>
            <a:r>
              <a:rPr lang="en-GB" sz="2000" dirty="0" smtClean="0">
                <a:latin typeface="Calibri" pitchFamily="34" charset="0"/>
                <a:cs typeface="Calibri" pitchFamily="34" charset="0"/>
              </a:rPr>
              <a:t>Assess Probability, Impact and Proximity</a:t>
            </a:r>
          </a:p>
          <a:p>
            <a:pPr lvl="2">
              <a:buFont typeface="Wingdings" panose="05000000000000000000" pitchFamily="2" charset="2"/>
              <a:buChar char="Ø"/>
              <a:defRPr/>
            </a:pPr>
            <a:r>
              <a:rPr lang="en-GB" sz="2000" dirty="0" smtClean="0">
                <a:latin typeface="Calibri" pitchFamily="34" charset="0"/>
                <a:cs typeface="Calibri" pitchFamily="34" charset="0"/>
              </a:rPr>
              <a:t>Update the Risk Register</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755212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Assess - Evaluate</a:t>
            </a:r>
          </a:p>
          <a:p>
            <a:pPr lvl="1">
              <a:buFont typeface="Wingdings" panose="05000000000000000000" pitchFamily="2" charset="2"/>
              <a:buChar char="Ø"/>
              <a:defRPr/>
            </a:pPr>
            <a:r>
              <a:rPr lang="en-GB" sz="2200" dirty="0" smtClean="0">
                <a:latin typeface="Calibri" pitchFamily="34" charset="0"/>
                <a:cs typeface="Calibri" pitchFamily="34" charset="0"/>
              </a:rPr>
              <a:t>Goal is to understand the Risk Exposure posed by the net effect of the identified threats and opportunities when added together</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853692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2824810402"/>
              </p:ext>
            </p:extLst>
          </p:nvPr>
        </p:nvGraphicFramePr>
        <p:xfrm>
          <a:off x="1905000" y="2133600"/>
          <a:ext cx="6170612" cy="3986498"/>
        </p:xfrm>
        <a:graphic>
          <a:graphicData uri="http://schemas.openxmlformats.org/presentationml/2006/ole">
            <mc:AlternateContent xmlns:mc="http://schemas.openxmlformats.org/markup-compatibility/2006">
              <mc:Choice xmlns:v="urn:schemas-microsoft-com:vml" Requires="v">
                <p:oleObj spid="_x0000_s11541" name="Visio" r:id="rId3" imgW="7639458" imgH="4936220" progId="">
                  <p:embed/>
                </p:oleObj>
              </mc:Choice>
              <mc:Fallback>
                <p:oleObj name="Visio" r:id="rId3" imgW="7639458" imgH="4936220" progId="">
                  <p:embed/>
                  <p:pic>
                    <p:nvPicPr>
                      <p:cNvPr id="0" name="Picture 26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6170612" cy="3986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741754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Assess - Evaluate</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pPr lvl="2">
              <a:buFont typeface="Wingdings" panose="05000000000000000000" pitchFamily="2" charset="2"/>
              <a:buChar char="Ø"/>
              <a:defRPr/>
            </a:pPr>
            <a:r>
              <a:rPr lang="en-GB" sz="2000" dirty="0" smtClean="0">
                <a:latin typeface="Calibri" pitchFamily="34" charset="0"/>
                <a:cs typeface="Calibri" pitchFamily="34" charset="0"/>
              </a:rPr>
              <a:t>Build risk model</a:t>
            </a:r>
          </a:p>
          <a:p>
            <a:pPr marL="630936" lvl="2" indent="0">
              <a:buNone/>
              <a:defRPr/>
            </a:pPr>
            <a:endParaRPr lang="en-GB" sz="2000" dirty="0" smtClean="0">
              <a:latin typeface="Calibri" pitchFamily="34" charset="0"/>
              <a:cs typeface="Calibri" pitchFamily="34" charset="0"/>
            </a:endParaRPr>
          </a:p>
          <a:p>
            <a:pPr marL="630936" lvl="2" indent="0">
              <a:buNone/>
              <a:defRPr/>
            </a:pPr>
            <a:r>
              <a:rPr lang="en-GB" sz="2000" dirty="0" smtClean="0">
                <a:latin typeface="Calibri" pitchFamily="34" charset="0"/>
                <a:cs typeface="Calibri" pitchFamily="34" charset="0"/>
              </a:rPr>
              <a:t>“This involves making an assessment of the relationships between risks. Are risks correlated or not? If one risks occurs, what impact, if any, does this have on the probability, impact and proximity of other risks?”</a:t>
            </a:r>
          </a:p>
          <a:p>
            <a:pPr marL="630936" lvl="2" indent="0">
              <a:buNone/>
              <a:defRPr/>
            </a:pPr>
            <a:endParaRPr lang="en-GB" sz="18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746834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Plan</a:t>
            </a:r>
          </a:p>
          <a:p>
            <a:pPr lvl="1">
              <a:buFont typeface="Wingdings" panose="05000000000000000000" pitchFamily="2" charset="2"/>
              <a:buChar char="Ø"/>
              <a:defRPr/>
            </a:pPr>
            <a:r>
              <a:rPr lang="en-GB" sz="2200" dirty="0" smtClean="0">
                <a:latin typeface="Calibri" pitchFamily="34" charset="0"/>
                <a:cs typeface="Calibri" pitchFamily="34" charset="0"/>
              </a:rPr>
              <a:t>Goal is to prepare specific management responses to the threats and opportunities that have been identified. Responses should seek to remove or reduce the threats, and maximise the opportunities. Attention to detail and good communication will ensure as far as possible, that the business is not taken by surprise when a risk actually materialises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8979575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2646218" cy="807793"/>
          </a:xfrm>
          <a:prstGeom prst="rect">
            <a:avLst/>
          </a:prstGeom>
        </p:spPr>
      </p:pic>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364450717"/>
              </p:ext>
            </p:extLst>
          </p:nvPr>
        </p:nvGraphicFramePr>
        <p:xfrm>
          <a:off x="2057400" y="2133600"/>
          <a:ext cx="5491162" cy="4070541"/>
        </p:xfrm>
        <a:graphic>
          <a:graphicData uri="http://schemas.openxmlformats.org/presentationml/2006/ole">
            <mc:AlternateContent xmlns:mc="http://schemas.openxmlformats.org/markup-compatibility/2006">
              <mc:Choice xmlns:v="urn:schemas-microsoft-com:vml" Requires="v">
                <p:oleObj spid="_x0000_s12558" name="Visio" r:id="rId4" imgW="7819318" imgH="5797103" progId="">
                  <p:embed/>
                </p:oleObj>
              </mc:Choice>
              <mc:Fallback>
                <p:oleObj name="Visio" r:id="rId4" imgW="7819318" imgH="5797103" progId="">
                  <p:embed/>
                  <p:pic>
                    <p:nvPicPr>
                      <p:cNvPr id="0" name="Picture 25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33600"/>
                        <a:ext cx="5491162" cy="4070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113082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Plan</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pPr lvl="2">
              <a:buFont typeface="Wingdings" panose="05000000000000000000" pitchFamily="2" charset="2"/>
              <a:buChar char="Ø"/>
              <a:defRPr/>
            </a:pPr>
            <a:r>
              <a:rPr lang="en-GB" sz="2000" dirty="0" smtClean="0">
                <a:latin typeface="Calibri" pitchFamily="34" charset="0"/>
                <a:cs typeface="Calibri" pitchFamily="34" charset="0"/>
              </a:rPr>
              <a:t>Plan responses and cost-justify them</a:t>
            </a:r>
          </a:p>
          <a:p>
            <a:pPr lvl="2">
              <a:buFont typeface="Wingdings" panose="05000000000000000000" pitchFamily="2" charset="2"/>
              <a:buChar char="Ø"/>
              <a:defRPr/>
            </a:pPr>
            <a:r>
              <a:rPr lang="en-GB" sz="2000" dirty="0" smtClean="0">
                <a:latin typeface="Calibri" pitchFamily="34" charset="0"/>
                <a:cs typeface="Calibri" pitchFamily="34" charset="0"/>
              </a:rPr>
              <a:t>Record residual risk</a:t>
            </a:r>
          </a:p>
          <a:p>
            <a:pPr lvl="2">
              <a:buFont typeface="Wingdings" panose="05000000000000000000" pitchFamily="2" charset="2"/>
              <a:buChar char="Ø"/>
              <a:defRPr/>
            </a:pPr>
            <a:r>
              <a:rPr lang="en-GB" sz="2000" dirty="0" smtClean="0">
                <a:latin typeface="Calibri" pitchFamily="34" charset="0"/>
                <a:cs typeface="Calibri" pitchFamily="34" charset="0"/>
              </a:rPr>
              <a:t>Identify organisational ownership </a:t>
            </a:r>
          </a:p>
          <a:p>
            <a:pPr lvl="2">
              <a:buFont typeface="Wingdings" panose="05000000000000000000" pitchFamily="2" charset="2"/>
              <a:buChar char="Ø"/>
              <a:defRPr/>
            </a:pPr>
            <a:r>
              <a:rPr lang="en-GB" sz="2000" dirty="0" smtClean="0">
                <a:latin typeface="Calibri" pitchFamily="34" charset="0"/>
                <a:cs typeface="Calibri" pitchFamily="34" charset="0"/>
              </a:rPr>
              <a:t>Identify risk owners and risk actionees</a:t>
            </a:r>
          </a:p>
          <a:p>
            <a:pPr lvl="2">
              <a:buFont typeface="Wingdings" panose="05000000000000000000" pitchFamily="2" charset="2"/>
              <a:buChar char="Ø"/>
              <a:defRPr/>
            </a:pPr>
            <a:r>
              <a:rPr lang="en-GB" sz="2000" dirty="0" smtClean="0">
                <a:latin typeface="Calibri" pitchFamily="34" charset="0"/>
                <a:cs typeface="Calibri" pitchFamily="34" charset="0"/>
              </a:rPr>
              <a:t>Identify and Assess any secondary risks</a:t>
            </a:r>
          </a:p>
          <a:p>
            <a:pPr lvl="2">
              <a:buFont typeface="Wingdings" panose="05000000000000000000" pitchFamily="2" charset="2"/>
              <a:buChar char="Ø"/>
              <a:defRPr/>
            </a:pPr>
            <a:r>
              <a:rPr lang="en-GB" sz="2000" dirty="0" smtClean="0">
                <a:latin typeface="Calibri" pitchFamily="34" charset="0"/>
                <a:cs typeface="Calibri" pitchFamily="34" charset="0"/>
              </a:rPr>
              <a:t>Measure residual risk against risk tolerance</a:t>
            </a:r>
          </a:p>
          <a:p>
            <a:pPr marL="630936" lvl="2" indent="0">
              <a:buNone/>
              <a:defRPr/>
            </a:pPr>
            <a:endParaRPr lang="en-GB" sz="18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108046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Implement</a:t>
            </a:r>
          </a:p>
          <a:p>
            <a:pPr lvl="1">
              <a:buFont typeface="Wingdings" panose="05000000000000000000" pitchFamily="2" charset="2"/>
              <a:buChar char="Ø"/>
              <a:defRPr/>
            </a:pPr>
            <a:r>
              <a:rPr lang="en-GB" sz="2200" dirty="0" smtClean="0">
                <a:latin typeface="Calibri" pitchFamily="34" charset="0"/>
                <a:cs typeface="Calibri" pitchFamily="34" charset="0"/>
              </a:rPr>
              <a:t>Goal is to ensure that the planned responses are implemented and monitored for their effectiveness, and to ensure that corrective action is taken where planned responses do not match expectations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02105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Based on four core concepts:</a:t>
            </a:r>
          </a:p>
          <a:p>
            <a:pPr>
              <a:buFont typeface="Arial" pitchFamily="34" charset="0"/>
              <a:buChar char="•"/>
              <a:defRPr/>
            </a:pPr>
            <a:endParaRPr lang="en-GB" sz="2600" dirty="0" smtClean="0">
              <a:latin typeface="Calibri" pitchFamily="34" charset="0"/>
              <a:cs typeface="Calibri" pitchFamily="34" charset="0"/>
            </a:endParaRPr>
          </a:p>
          <a:p>
            <a:pPr lvl="1">
              <a:buFont typeface="Wingdings" panose="05000000000000000000" pitchFamily="2" charset="2"/>
              <a:buChar char="Ø"/>
              <a:defRPr/>
            </a:pPr>
            <a:r>
              <a:rPr lang="en-GB" sz="2200" dirty="0" smtClean="0">
                <a:latin typeface="Calibri" pitchFamily="34" charset="0"/>
                <a:cs typeface="Calibri" pitchFamily="34" charset="0"/>
              </a:rPr>
              <a:t>Principals</a:t>
            </a:r>
            <a:endParaRPr lang="en-GB" sz="2200" dirty="0">
              <a:latin typeface="Calibri" pitchFamily="34" charset="0"/>
              <a:cs typeface="Calibri" pitchFamily="34" charset="0"/>
            </a:endParaRPr>
          </a:p>
          <a:p>
            <a:pPr lvl="1">
              <a:buFont typeface="Wingdings" panose="05000000000000000000" pitchFamily="2" charset="2"/>
              <a:buChar char="Ø"/>
              <a:defRPr/>
            </a:pPr>
            <a:r>
              <a:rPr lang="en-GB" sz="2200" dirty="0" smtClean="0">
                <a:latin typeface="Calibri" pitchFamily="34" charset="0"/>
                <a:cs typeface="Calibri" pitchFamily="34" charset="0"/>
              </a:rPr>
              <a:t>Approach</a:t>
            </a:r>
          </a:p>
          <a:p>
            <a:pPr lvl="1">
              <a:buFont typeface="Wingdings" panose="05000000000000000000" pitchFamily="2" charset="2"/>
              <a:buChar char="Ø"/>
              <a:defRPr/>
            </a:pPr>
            <a:r>
              <a:rPr lang="en-GB" sz="2200" dirty="0" smtClean="0">
                <a:latin typeface="Calibri" pitchFamily="34" charset="0"/>
                <a:cs typeface="Calibri" pitchFamily="34" charset="0"/>
              </a:rPr>
              <a:t>Process</a:t>
            </a:r>
          </a:p>
          <a:p>
            <a:pPr lvl="1">
              <a:buFont typeface="Wingdings" panose="05000000000000000000" pitchFamily="2" charset="2"/>
              <a:buChar char="Ø"/>
              <a:defRPr/>
            </a:pPr>
            <a:r>
              <a:rPr lang="en-GB" sz="2200" dirty="0" smtClean="0">
                <a:latin typeface="Calibri" pitchFamily="34" charset="0"/>
                <a:cs typeface="Calibri" pitchFamily="34" charset="0"/>
              </a:rPr>
              <a:t>Embedding and Reviewing</a:t>
            </a:r>
          </a:p>
          <a:p>
            <a:pPr lvl="1">
              <a:buFont typeface="Wingdings" panose="05000000000000000000" pitchFamily="2" charset="2"/>
              <a:buChar char="Ø"/>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The </a:t>
            </a:r>
            <a:r>
              <a:rPr lang="en-GB" sz="2800" dirty="0" smtClean="0">
                <a:latin typeface="Calibri" pitchFamily="34" charset="0"/>
                <a:cs typeface="Calibri" pitchFamily="34" charset="0"/>
              </a:rPr>
              <a:t>Crowe Framework</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923442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2486167205"/>
              </p:ext>
            </p:extLst>
          </p:nvPr>
        </p:nvGraphicFramePr>
        <p:xfrm>
          <a:off x="1524000" y="2005656"/>
          <a:ext cx="6877050" cy="4065201"/>
        </p:xfrm>
        <a:graphic>
          <a:graphicData uri="http://schemas.openxmlformats.org/presentationml/2006/ole">
            <mc:AlternateContent xmlns:mc="http://schemas.openxmlformats.org/markup-compatibility/2006">
              <mc:Choice xmlns:v="urn:schemas-microsoft-com:vml" Requires="v">
                <p:oleObj spid="_x0000_s13575" name="Visio" r:id="rId3" imgW="7819318" imgH="4622821" progId="">
                  <p:embed/>
                </p:oleObj>
              </mc:Choice>
              <mc:Fallback>
                <p:oleObj name="Visio" r:id="rId3" imgW="7819318" imgH="4622821" progId="">
                  <p:embed/>
                  <p:pic>
                    <p:nvPicPr>
                      <p:cNvPr id="0" name="Picture 25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05656"/>
                        <a:ext cx="6877050" cy="4065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070812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Implement</a:t>
            </a:r>
          </a:p>
          <a:p>
            <a:pPr lvl="1">
              <a:buFont typeface="Wingdings" panose="05000000000000000000" pitchFamily="2" charset="2"/>
              <a:buChar char="Ø"/>
              <a:defRPr/>
            </a:pPr>
            <a:r>
              <a:rPr lang="en-GB" sz="2200" dirty="0" smtClean="0">
                <a:latin typeface="Calibri" pitchFamily="34" charset="0"/>
                <a:cs typeface="Calibri" pitchFamily="34" charset="0"/>
              </a:rPr>
              <a:t>Tasks</a:t>
            </a:r>
          </a:p>
          <a:p>
            <a:pPr lvl="2">
              <a:buFont typeface="Wingdings" panose="05000000000000000000" pitchFamily="2" charset="2"/>
              <a:buChar char="Ø"/>
              <a:defRPr/>
            </a:pPr>
            <a:r>
              <a:rPr lang="en-GB" sz="2000" dirty="0" smtClean="0">
                <a:latin typeface="Calibri" pitchFamily="34" charset="0"/>
                <a:cs typeface="Calibri" pitchFamily="34" charset="0"/>
              </a:rPr>
              <a:t>Executing, Monitoring &amp; Controlling</a:t>
            </a:r>
          </a:p>
          <a:p>
            <a:pPr lvl="2">
              <a:buFont typeface="Wingdings" panose="05000000000000000000" pitchFamily="2" charset="2"/>
              <a:buChar char="Ø"/>
              <a:defRPr/>
            </a:pPr>
            <a:r>
              <a:rPr lang="en-GB" sz="2000" dirty="0" smtClean="0">
                <a:latin typeface="Calibri" pitchFamily="34" charset="0"/>
                <a:cs typeface="Calibri" pitchFamily="34" charset="0"/>
              </a:rPr>
              <a:t>Update Risk Register</a:t>
            </a:r>
          </a:p>
          <a:p>
            <a:pPr lvl="2">
              <a:buFont typeface="Wingdings" panose="05000000000000000000" pitchFamily="2" charset="2"/>
              <a:buChar char="Ø"/>
              <a:defRPr/>
            </a:pPr>
            <a:r>
              <a:rPr lang="en-GB" sz="2000" dirty="0" smtClean="0">
                <a:latin typeface="Calibri" pitchFamily="34" charset="0"/>
                <a:cs typeface="Calibri" pitchFamily="34" charset="0"/>
              </a:rPr>
              <a:t>Update early warning indictors for KPI’s</a:t>
            </a:r>
          </a:p>
          <a:p>
            <a:pPr lvl="2">
              <a:buFont typeface="Wingdings" panose="05000000000000000000" pitchFamily="2" charset="2"/>
              <a:buChar char="Ø"/>
              <a:defRPr/>
            </a:pPr>
            <a:r>
              <a:rPr lang="en-GB" sz="2000" dirty="0" smtClean="0">
                <a:latin typeface="Calibri" pitchFamily="34" charset="0"/>
                <a:cs typeface="Calibri" pitchFamily="34" charset="0"/>
              </a:rPr>
              <a:t>Close risks</a:t>
            </a:r>
          </a:p>
          <a:p>
            <a:pPr lvl="2">
              <a:buFont typeface="Wingdings" panose="05000000000000000000" pitchFamily="2" charset="2"/>
              <a:buChar char="Ø"/>
              <a:defRPr/>
            </a:pPr>
            <a:r>
              <a:rPr lang="en-GB" sz="2000" dirty="0" smtClean="0">
                <a:latin typeface="Calibri" pitchFamily="34" charset="0"/>
                <a:cs typeface="Calibri" pitchFamily="34" charset="0"/>
              </a:rPr>
              <a:t>Produce and distribute reports</a:t>
            </a:r>
          </a:p>
          <a:p>
            <a:pPr marL="630936" lvl="2" indent="0">
              <a:buNone/>
              <a:defRPr/>
            </a:pPr>
            <a:endParaRPr lang="en-GB" sz="18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Management of Risk Process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426338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Why is it important?</a:t>
            </a:r>
          </a:p>
          <a:p>
            <a:pPr lvl="1">
              <a:buFont typeface="Wingdings" panose="05000000000000000000" pitchFamily="2" charset="2"/>
              <a:buChar char="Ø"/>
              <a:defRPr/>
            </a:pPr>
            <a:r>
              <a:rPr lang="en-GB" sz="2200" dirty="0" smtClean="0">
                <a:latin typeface="Calibri" pitchFamily="34" charset="0"/>
                <a:cs typeface="Calibri" pitchFamily="34" charset="0"/>
              </a:rPr>
              <a:t>How an organisation manages risk is an expression of it’s core values and communicates to stakeholders it’s appetite for and attitude to risk taking</a:t>
            </a:r>
          </a:p>
          <a:p>
            <a:pPr lvl="1">
              <a:buFont typeface="Wingdings" panose="05000000000000000000" pitchFamily="2" charset="2"/>
              <a:buChar char="Ø"/>
              <a:defRPr/>
            </a:pPr>
            <a:r>
              <a:rPr lang="en-GB" sz="2200" dirty="0" smtClean="0">
                <a:latin typeface="Calibri" pitchFamily="34" charset="0"/>
                <a:cs typeface="Calibri" pitchFamily="34" charset="0"/>
              </a:rPr>
              <a:t>An unmanaged approach to risk leads to reactive rather than pro-active decision making, undermining stakeholder confidence</a:t>
            </a:r>
          </a:p>
          <a:p>
            <a:pPr lvl="1">
              <a:buFont typeface="Wingdings" panose="05000000000000000000" pitchFamily="2" charset="2"/>
              <a:buChar char="Ø"/>
              <a:defRPr/>
            </a:pPr>
            <a:endParaRPr lang="en-GB" sz="2200" dirty="0" smtClean="0">
              <a:latin typeface="Calibri" pitchFamily="34" charset="0"/>
              <a:cs typeface="Calibri" pitchFamily="34" charset="0"/>
            </a:endParaRPr>
          </a:p>
          <a:p>
            <a:pPr lvl="1">
              <a:buFont typeface="Wingdings" panose="05000000000000000000" pitchFamily="2" charset="2"/>
              <a:buChar char="Ø"/>
              <a:defRPr/>
            </a:pPr>
            <a:endParaRPr lang="en-GB" sz="2200" dirty="0" smtClean="0">
              <a:latin typeface="Calibri" pitchFamily="34" charset="0"/>
              <a:cs typeface="Calibri" pitchFamily="34" charset="0"/>
            </a:endParaRPr>
          </a:p>
          <a:p>
            <a:pPr marL="630936" lvl="2" indent="0">
              <a:buNone/>
              <a:defRPr/>
            </a:pPr>
            <a:endParaRPr lang="en-GB" sz="18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5516654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Embedding the Principals</a:t>
            </a:r>
          </a:p>
          <a:p>
            <a:pPr lvl="1">
              <a:buFont typeface="Wingdings" panose="05000000000000000000" pitchFamily="2" charset="2"/>
              <a:buChar char="Ø"/>
              <a:defRPr/>
            </a:pPr>
            <a:r>
              <a:rPr lang="en-GB" sz="2200" dirty="0" smtClean="0">
                <a:latin typeface="Calibri" pitchFamily="34" charset="0"/>
                <a:cs typeface="Calibri" pitchFamily="34" charset="0"/>
              </a:rPr>
              <a:t>Use the Risk Health Check model to establish a benchmark</a:t>
            </a:r>
          </a:p>
          <a:p>
            <a:pPr lvl="1">
              <a:buFont typeface="Wingdings" panose="05000000000000000000" pitchFamily="2" charset="2"/>
              <a:buChar char="Ø"/>
              <a:defRPr/>
            </a:pPr>
            <a:r>
              <a:rPr lang="en-GB" sz="2200" dirty="0" smtClean="0">
                <a:latin typeface="Calibri" pitchFamily="34" charset="0"/>
                <a:cs typeface="Calibri" pitchFamily="34" charset="0"/>
              </a:rPr>
              <a:t>Use the Risk Maturity model to assess and schedule improvement over time</a:t>
            </a:r>
          </a:p>
          <a:p>
            <a:pPr marL="630936" lvl="2" indent="0">
              <a:buNone/>
              <a:defRPr/>
            </a:pPr>
            <a:endParaRPr lang="en-GB" sz="18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224891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Demonstrate the value</a:t>
            </a:r>
          </a:p>
          <a:p>
            <a:pPr lvl="1">
              <a:buFont typeface="Wingdings" panose="05000000000000000000" pitchFamily="2" charset="2"/>
              <a:buChar char="Ø"/>
              <a:defRPr/>
            </a:pPr>
            <a:r>
              <a:rPr lang="en-GB" sz="2200" dirty="0" smtClean="0">
                <a:latin typeface="Calibri" pitchFamily="34" charset="0"/>
                <a:cs typeface="Calibri" pitchFamily="34" charset="0"/>
              </a:rPr>
              <a:t>Use questionnaires to collect information from across the organisation, reporting on the positive trend over time as risk management becomes second nature</a:t>
            </a:r>
          </a:p>
          <a:p>
            <a:pPr lvl="1">
              <a:buFont typeface="Wingdings" panose="05000000000000000000" pitchFamily="2" charset="2"/>
              <a:buChar char="Ø"/>
              <a:defRPr/>
            </a:pPr>
            <a:r>
              <a:rPr lang="en-GB" sz="2200" dirty="0" smtClean="0">
                <a:latin typeface="Calibri" pitchFamily="34" charset="0"/>
                <a:cs typeface="Calibri" pitchFamily="34" charset="0"/>
              </a:rPr>
              <a:t>All activity within an organisation has a cost. As such it can be quantified. The time and effort spent on reacting to risks that were not Identified, Assessed or Controlled, should show a decrease in cost to the organisation over time as risk management seeps into the culture of the business</a:t>
            </a:r>
          </a:p>
          <a:p>
            <a:pPr marL="630936" lvl="2" indent="0">
              <a:buNone/>
              <a:defRPr/>
            </a:pPr>
            <a:endParaRPr lang="en-GB" sz="18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209895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Common Barriers to success</a:t>
            </a:r>
          </a:p>
          <a:p>
            <a:pPr lvl="1">
              <a:buFont typeface="Wingdings" panose="05000000000000000000" pitchFamily="2" charset="2"/>
              <a:buChar char="Ø"/>
              <a:defRPr/>
            </a:pPr>
            <a:r>
              <a:rPr lang="en-GB" sz="2200" dirty="0" smtClean="0">
                <a:latin typeface="Calibri" pitchFamily="34" charset="0"/>
                <a:cs typeface="Calibri" pitchFamily="34" charset="0"/>
              </a:rPr>
              <a:t>Lack of organisational culture that appreciates the benefits of Risk Management</a:t>
            </a:r>
          </a:p>
          <a:p>
            <a:pPr lvl="1">
              <a:buFont typeface="Wingdings" panose="05000000000000000000" pitchFamily="2" charset="2"/>
              <a:buChar char="Ø"/>
              <a:defRPr/>
            </a:pPr>
            <a:r>
              <a:rPr lang="en-GB" sz="2200" dirty="0" smtClean="0">
                <a:latin typeface="Calibri" pitchFamily="34" charset="0"/>
                <a:cs typeface="Calibri" pitchFamily="34" charset="0"/>
              </a:rPr>
              <a:t>Immature Risk Management practices</a:t>
            </a:r>
          </a:p>
          <a:p>
            <a:pPr lvl="1">
              <a:buFont typeface="Wingdings" panose="05000000000000000000" pitchFamily="2" charset="2"/>
              <a:buChar char="Ø"/>
              <a:defRPr/>
            </a:pPr>
            <a:r>
              <a:rPr lang="en-GB" sz="2200" dirty="0" smtClean="0">
                <a:latin typeface="Calibri" pitchFamily="34" charset="0"/>
                <a:cs typeface="Calibri" pitchFamily="34" charset="0"/>
              </a:rPr>
              <a:t>Lack of resources and time</a:t>
            </a:r>
          </a:p>
          <a:p>
            <a:pPr lvl="1">
              <a:buFont typeface="Wingdings" panose="05000000000000000000" pitchFamily="2" charset="2"/>
              <a:buChar char="Ø"/>
              <a:defRPr/>
            </a:pPr>
            <a:r>
              <a:rPr lang="en-GB" sz="2200" dirty="0" smtClean="0">
                <a:latin typeface="Calibri" pitchFamily="34" charset="0"/>
                <a:cs typeface="Calibri" pitchFamily="34" charset="0"/>
              </a:rPr>
              <a:t>Lack of policies, strategies and plans</a:t>
            </a:r>
          </a:p>
          <a:p>
            <a:pPr lvl="1">
              <a:buFont typeface="Wingdings" panose="05000000000000000000" pitchFamily="2" charset="2"/>
              <a:buChar char="Ø"/>
              <a:defRPr/>
            </a:pPr>
            <a:r>
              <a:rPr lang="en-GB" sz="2200" dirty="0" smtClean="0">
                <a:latin typeface="Calibri" pitchFamily="34" charset="0"/>
                <a:cs typeface="Calibri" pitchFamily="34" charset="0"/>
              </a:rPr>
              <a:t>Lack of senior management sponsorship</a:t>
            </a:r>
          </a:p>
          <a:p>
            <a:pPr lvl="1">
              <a:buFont typeface="Wingdings" panose="05000000000000000000" pitchFamily="2" charset="2"/>
              <a:buChar char="Ø"/>
              <a:defRPr/>
            </a:pPr>
            <a:r>
              <a:rPr lang="en-GB" sz="2200" dirty="0" smtClean="0">
                <a:latin typeface="Calibri" pitchFamily="34" charset="0"/>
                <a:cs typeface="Calibri" pitchFamily="34" charset="0"/>
              </a:rPr>
              <a:t>Lack of training, knowledge, tools and techniques</a:t>
            </a:r>
          </a:p>
          <a:p>
            <a:pPr lvl="1">
              <a:buFont typeface="Wingdings" panose="05000000000000000000" pitchFamily="2" charset="2"/>
              <a:buChar char="Ø"/>
              <a:defRPr/>
            </a:pPr>
            <a:r>
              <a:rPr lang="en-GB" sz="2200" dirty="0" smtClean="0">
                <a:latin typeface="Calibri" pitchFamily="34" charset="0"/>
                <a:cs typeface="Calibri" pitchFamily="34" charset="0"/>
              </a:rPr>
              <a:t>Lack of clear guidance for managers and staff</a:t>
            </a:r>
          </a:p>
          <a:p>
            <a:pPr lvl="1">
              <a:buFont typeface="Wingdings" panose="05000000000000000000" pitchFamily="2" charset="2"/>
              <a:buChar char="Ø"/>
              <a:defRPr/>
            </a:pPr>
            <a:r>
              <a:rPr lang="en-GB" sz="2200" dirty="0" smtClean="0">
                <a:latin typeface="Calibri" pitchFamily="34" charset="0"/>
                <a:cs typeface="Calibri" pitchFamily="34" charset="0"/>
              </a:rPr>
              <a:t>Lack of incentives for participation in Risk Management activities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158518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Overcoming the Common Barriers to success</a:t>
            </a:r>
          </a:p>
          <a:p>
            <a:pPr lvl="1">
              <a:buFont typeface="Wingdings" panose="05000000000000000000" pitchFamily="2" charset="2"/>
              <a:buChar char="Ø"/>
              <a:defRPr/>
            </a:pPr>
            <a:r>
              <a:rPr lang="en-GB" sz="2200" dirty="0" smtClean="0">
                <a:latin typeface="Calibri" pitchFamily="34" charset="0"/>
                <a:cs typeface="Calibri" pitchFamily="34" charset="0"/>
              </a:rPr>
              <a:t>Appoint a board member responsible for Risk Management across the organisation</a:t>
            </a:r>
          </a:p>
          <a:p>
            <a:pPr lvl="1">
              <a:buFont typeface="Wingdings" panose="05000000000000000000" pitchFamily="2" charset="2"/>
              <a:buChar char="Ø"/>
              <a:defRPr/>
            </a:pPr>
            <a:r>
              <a:rPr lang="en-GB" sz="2200" dirty="0" smtClean="0">
                <a:latin typeface="Calibri" pitchFamily="34" charset="0"/>
                <a:cs typeface="Calibri" pitchFamily="34" charset="0"/>
              </a:rPr>
              <a:t>Include a review of key risks on the agenda of all board meetings</a:t>
            </a:r>
          </a:p>
          <a:p>
            <a:pPr lvl="1">
              <a:buFont typeface="Wingdings" panose="05000000000000000000" pitchFamily="2" charset="2"/>
              <a:buChar char="Ø"/>
              <a:defRPr/>
            </a:pPr>
            <a:r>
              <a:rPr lang="en-GB" sz="2200" dirty="0" smtClean="0">
                <a:latin typeface="Calibri" pitchFamily="34" charset="0"/>
                <a:cs typeface="Calibri" pitchFamily="34" charset="0"/>
              </a:rPr>
              <a:t>Include Risk Management in the staff induction programme</a:t>
            </a:r>
          </a:p>
          <a:p>
            <a:pPr lvl="1">
              <a:buFont typeface="Wingdings" panose="05000000000000000000" pitchFamily="2" charset="2"/>
              <a:buChar char="Ø"/>
              <a:defRPr/>
            </a:pPr>
            <a:r>
              <a:rPr lang="en-GB" sz="2200" dirty="0" smtClean="0">
                <a:latin typeface="Calibri" pitchFamily="34" charset="0"/>
                <a:cs typeface="Calibri" pitchFamily="34" charset="0"/>
              </a:rPr>
              <a:t>Include risk-related objectives in staff appraisal and development plans</a:t>
            </a:r>
          </a:p>
          <a:p>
            <a:pPr lvl="1">
              <a:buFont typeface="Wingdings" panose="05000000000000000000" pitchFamily="2" charset="2"/>
              <a:buChar char="Ø"/>
              <a:defRPr/>
            </a:pPr>
            <a:r>
              <a:rPr lang="en-GB" sz="2200" dirty="0" smtClean="0">
                <a:latin typeface="Calibri" pitchFamily="34" charset="0"/>
                <a:cs typeface="Calibri" pitchFamily="34" charset="0"/>
              </a:rPr>
              <a:t>Include risk-related responsibilities in job descriptions</a:t>
            </a:r>
          </a:p>
          <a:p>
            <a:pPr lvl="1">
              <a:buFont typeface="Wingdings" panose="05000000000000000000" pitchFamily="2" charset="2"/>
              <a:buChar char="Ø"/>
              <a:defRPr/>
            </a:pPr>
            <a:r>
              <a:rPr lang="en-GB" sz="2200" dirty="0" smtClean="0">
                <a:latin typeface="Calibri" pitchFamily="34" charset="0"/>
                <a:cs typeface="Calibri" pitchFamily="34" charset="0"/>
              </a:rPr>
              <a:t>Implement a formal scheme that rewards staff who identify risks (threats or opportunities) that have a potentially high impact on the organisation</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9320041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Securing Senior Management support</a:t>
            </a:r>
          </a:p>
          <a:p>
            <a:pPr lvl="1">
              <a:buFont typeface="Wingdings" panose="05000000000000000000" pitchFamily="2" charset="2"/>
              <a:buChar char="Ø"/>
              <a:defRPr/>
            </a:pPr>
            <a:r>
              <a:rPr lang="en-GB" sz="2200" dirty="0" smtClean="0">
                <a:latin typeface="Calibri" pitchFamily="34" charset="0"/>
                <a:cs typeface="Calibri" pitchFamily="34" charset="0"/>
              </a:rPr>
              <a:t>Communicate appointment of board level sponsor</a:t>
            </a:r>
          </a:p>
          <a:p>
            <a:pPr lvl="1">
              <a:buFont typeface="Wingdings" panose="05000000000000000000" pitchFamily="2" charset="2"/>
              <a:buChar char="Ø"/>
              <a:defRPr/>
            </a:pPr>
            <a:r>
              <a:rPr lang="en-GB" sz="2200" dirty="0" smtClean="0">
                <a:latin typeface="Calibri" pitchFamily="34" charset="0"/>
                <a:cs typeface="Calibri" pitchFamily="34" charset="0"/>
              </a:rPr>
              <a:t>Include risk-related objectives in senior management bonus scheme</a:t>
            </a:r>
          </a:p>
          <a:p>
            <a:pPr lvl="1">
              <a:buFont typeface="Wingdings" panose="05000000000000000000" pitchFamily="2" charset="2"/>
              <a:buChar char="Ø"/>
              <a:defRPr/>
            </a:pPr>
            <a:r>
              <a:rPr lang="en-GB" sz="2200" dirty="0" smtClean="0">
                <a:latin typeface="Calibri" pitchFamily="34" charset="0"/>
                <a:cs typeface="Calibri" pitchFamily="34" charset="0"/>
              </a:rPr>
              <a:t>Include a review of risks on the agenda of all management meetings</a:t>
            </a:r>
          </a:p>
          <a:p>
            <a:pPr lvl="1">
              <a:buFont typeface="Wingdings" panose="05000000000000000000" pitchFamily="2" charset="2"/>
              <a:buChar char="Ø"/>
              <a:defRPr/>
            </a:pPr>
            <a:r>
              <a:rPr lang="en-GB" sz="2200" dirty="0" smtClean="0">
                <a:latin typeface="Calibri" pitchFamily="34" charset="0"/>
                <a:cs typeface="Calibri" pitchFamily="34" charset="0"/>
              </a:rPr>
              <a:t>Ensure that roles and responsibilities are clear and that there is a well-understood path for escalation</a:t>
            </a:r>
          </a:p>
          <a:p>
            <a:pPr lvl="1">
              <a:buFont typeface="Wingdings" panose="05000000000000000000" pitchFamily="2" charset="2"/>
              <a:buChar char="Ø"/>
              <a:defRPr/>
            </a:pPr>
            <a:r>
              <a:rPr lang="en-GB" sz="2200" dirty="0" smtClean="0">
                <a:latin typeface="Calibri" pitchFamily="34" charset="0"/>
                <a:cs typeface="Calibri" pitchFamily="34" charset="0"/>
              </a:rPr>
              <a:t>Provide regular reporting on risks and their potential impact</a:t>
            </a:r>
          </a:p>
          <a:p>
            <a:pPr lvl="1">
              <a:buFont typeface="Wingdings" panose="05000000000000000000" pitchFamily="2" charset="2"/>
              <a:buChar char="Ø"/>
              <a:defRPr/>
            </a:pPr>
            <a:r>
              <a:rPr lang="en-GB" sz="2200" dirty="0" smtClean="0">
                <a:latin typeface="Calibri" pitchFamily="34" charset="0"/>
                <a:cs typeface="Calibri" pitchFamily="34" charset="0"/>
              </a:rPr>
              <a:t>Communicate successfully planned and implemented risk responses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4983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Opportunities for Review, Change and Improvement</a:t>
            </a:r>
          </a:p>
          <a:p>
            <a:pPr lvl="1">
              <a:buFont typeface="Wingdings" panose="05000000000000000000" pitchFamily="2" charset="2"/>
              <a:buChar char="Ø"/>
              <a:defRPr/>
            </a:pPr>
            <a:r>
              <a:rPr lang="en-GB" sz="2200" dirty="0" smtClean="0">
                <a:latin typeface="Calibri" pitchFamily="34" charset="0"/>
                <a:cs typeface="Calibri" pitchFamily="34" charset="0"/>
              </a:rPr>
              <a:t>Changes in organisational structure</a:t>
            </a:r>
          </a:p>
          <a:p>
            <a:pPr lvl="1">
              <a:buFont typeface="Wingdings" panose="05000000000000000000" pitchFamily="2" charset="2"/>
              <a:buChar char="Ø"/>
              <a:defRPr/>
            </a:pPr>
            <a:r>
              <a:rPr lang="en-GB" sz="2200" dirty="0" smtClean="0">
                <a:latin typeface="Calibri" pitchFamily="34" charset="0"/>
                <a:cs typeface="Calibri" pitchFamily="34" charset="0"/>
              </a:rPr>
              <a:t>Expansion of the organisation into new markets or geographical areas</a:t>
            </a:r>
          </a:p>
          <a:p>
            <a:pPr lvl="1">
              <a:buFont typeface="Wingdings" panose="05000000000000000000" pitchFamily="2" charset="2"/>
              <a:buChar char="Ø"/>
              <a:defRPr/>
            </a:pPr>
            <a:r>
              <a:rPr lang="en-GB" sz="2200" dirty="0" smtClean="0">
                <a:latin typeface="Calibri" pitchFamily="34" charset="0"/>
                <a:cs typeface="Calibri" pitchFamily="34" charset="0"/>
              </a:rPr>
              <a:t>Acquisition of a new business</a:t>
            </a:r>
          </a:p>
          <a:p>
            <a:pPr lvl="1">
              <a:buFont typeface="Wingdings" panose="05000000000000000000" pitchFamily="2" charset="2"/>
              <a:buChar char="Ø"/>
              <a:defRPr/>
            </a:pPr>
            <a:r>
              <a:rPr lang="en-GB" sz="2200" dirty="0" smtClean="0">
                <a:latin typeface="Calibri" pitchFamily="34" charset="0"/>
                <a:cs typeface="Calibri" pitchFamily="34" charset="0"/>
              </a:rPr>
              <a:t>Changes in legislation relating to the sectors in which the organisation operates</a:t>
            </a:r>
          </a:p>
          <a:p>
            <a:pPr lvl="1">
              <a:buFont typeface="Wingdings" panose="05000000000000000000" pitchFamily="2" charset="2"/>
              <a:buChar char="Ø"/>
              <a:defRPr/>
            </a:pPr>
            <a:r>
              <a:rPr lang="en-GB" sz="2200" dirty="0" smtClean="0">
                <a:latin typeface="Calibri" pitchFamily="34" charset="0"/>
                <a:cs typeface="Calibri" pitchFamily="34" charset="0"/>
              </a:rPr>
              <a:t>As a response to a risk response that has gone badly wrong</a:t>
            </a:r>
          </a:p>
          <a:p>
            <a:pPr lvl="1">
              <a:buFont typeface="Wingdings" panose="05000000000000000000" pitchFamily="2" charset="2"/>
              <a:buChar char="Ø"/>
              <a:defRPr/>
            </a:pPr>
            <a:r>
              <a:rPr lang="en-GB" sz="2200" dirty="0" smtClean="0">
                <a:latin typeface="Calibri" pitchFamily="34" charset="0"/>
                <a:cs typeface="Calibri" pitchFamily="34" charset="0"/>
              </a:rPr>
              <a:t>Inclusion into a review of Change Management activities</a:t>
            </a: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Embedding &amp; Reviewing</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839368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323048"/>
            <a:ext cx="4877662" cy="2642652"/>
          </a:xfrm>
        </p:spPr>
      </p:pic>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87309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The </a:t>
            </a:r>
            <a:r>
              <a:rPr lang="en-GB" sz="2800" dirty="0" smtClean="0">
                <a:latin typeface="Calibri" pitchFamily="34" charset="0"/>
                <a:cs typeface="Calibri" pitchFamily="34" charset="0"/>
              </a:rPr>
              <a:t>Crowe Framework</a:t>
            </a:r>
            <a:endParaRPr lang="en-GB" sz="2800" dirty="0">
              <a:latin typeface="Calibri" pitchFamily="34" charset="0"/>
              <a:cs typeface="Calibri" pitchFamily="34" charset="0"/>
            </a:endParaRPr>
          </a:p>
        </p:txBody>
      </p:sp>
      <p:graphicFrame>
        <p:nvGraphicFramePr>
          <p:cNvPr id="8" name="Content Placeholder 7"/>
          <p:cNvGraphicFramePr>
            <a:graphicFrameLocks noGrp="1" noChangeAspect="1"/>
          </p:cNvGraphicFramePr>
          <p:nvPr>
            <p:ph sz="half" idx="2"/>
            <p:extLst>
              <p:ext uri="{D42A27DB-BD31-4B8C-83A1-F6EECF244321}">
                <p14:modId xmlns:p14="http://schemas.microsoft.com/office/powerpoint/2010/main" val="3650725131"/>
              </p:ext>
            </p:extLst>
          </p:nvPr>
        </p:nvGraphicFramePr>
        <p:xfrm>
          <a:off x="2362200" y="1984875"/>
          <a:ext cx="5062081" cy="4648200"/>
        </p:xfrm>
        <a:graphic>
          <a:graphicData uri="http://schemas.openxmlformats.org/presentationml/2006/ole">
            <mc:AlternateContent xmlns:mc="http://schemas.openxmlformats.org/markup-compatibility/2006">
              <mc:Choice xmlns:v="urn:schemas-microsoft-com:vml" Requires="v">
                <p:oleObj spid="_x0000_s5538" name="Visio" r:id="rId3" imgW="6770007" imgH="6218305" progId="">
                  <p:embed/>
                </p:oleObj>
              </mc:Choice>
              <mc:Fallback>
                <p:oleObj name="Visio" r:id="rId3" imgW="6770007" imgH="6218305" progId="">
                  <p:embed/>
                  <p:pic>
                    <p:nvPicPr>
                      <p:cNvPr id="0" name="Picture 40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84875"/>
                        <a:ext cx="5062081"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915022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Risk Management Policy</a:t>
            </a:r>
          </a:p>
          <a:p>
            <a:pPr>
              <a:buFont typeface="Arial" pitchFamily="34" charset="0"/>
              <a:buChar char="•"/>
              <a:defRPr/>
            </a:pPr>
            <a:r>
              <a:rPr lang="en-GB" sz="2600" dirty="0" smtClean="0">
                <a:latin typeface="Calibri" pitchFamily="34" charset="0"/>
                <a:cs typeface="Calibri" pitchFamily="34" charset="0"/>
              </a:rPr>
              <a:t>Risk Management Process Guide</a:t>
            </a:r>
          </a:p>
          <a:p>
            <a:pPr>
              <a:buFont typeface="Arial" pitchFamily="34" charset="0"/>
              <a:buChar char="•"/>
              <a:defRPr/>
            </a:pPr>
            <a:r>
              <a:rPr lang="en-GB" sz="2600" dirty="0" smtClean="0">
                <a:latin typeface="Calibri" pitchFamily="34" charset="0"/>
                <a:cs typeface="Calibri" pitchFamily="34" charset="0"/>
              </a:rPr>
              <a:t>Risk Management Strategy</a:t>
            </a:r>
          </a:p>
          <a:p>
            <a:pPr>
              <a:buFont typeface="Arial" pitchFamily="34" charset="0"/>
              <a:buChar char="•"/>
              <a:defRPr/>
            </a:pPr>
            <a:r>
              <a:rPr lang="en-GB" sz="2600" dirty="0" smtClean="0">
                <a:latin typeface="Calibri" pitchFamily="34" charset="0"/>
                <a:cs typeface="Calibri" pitchFamily="34" charset="0"/>
              </a:rPr>
              <a:t>Risk Register</a:t>
            </a:r>
          </a:p>
          <a:p>
            <a:pPr>
              <a:buFont typeface="Arial" pitchFamily="34" charset="0"/>
              <a:buChar char="•"/>
              <a:defRPr/>
            </a:pPr>
            <a:r>
              <a:rPr lang="en-GB" sz="2600" dirty="0" smtClean="0">
                <a:latin typeface="Calibri" pitchFamily="34" charset="0"/>
                <a:cs typeface="Calibri" pitchFamily="34" charset="0"/>
              </a:rPr>
              <a:t>Issue Register</a:t>
            </a:r>
          </a:p>
          <a:p>
            <a:pPr>
              <a:buFont typeface="Arial" pitchFamily="34" charset="0"/>
              <a:buChar char="•"/>
              <a:defRPr/>
            </a:pPr>
            <a:r>
              <a:rPr lang="en-GB" sz="2600" dirty="0" smtClean="0">
                <a:latin typeface="Calibri" pitchFamily="34" charset="0"/>
                <a:cs typeface="Calibri" pitchFamily="34" charset="0"/>
              </a:rPr>
              <a:t>Risk Improvement Plan</a:t>
            </a:r>
          </a:p>
          <a:p>
            <a:pPr>
              <a:buFont typeface="Arial" pitchFamily="34" charset="0"/>
              <a:buChar char="•"/>
              <a:defRPr/>
            </a:pPr>
            <a:r>
              <a:rPr lang="en-GB" sz="2600" dirty="0" smtClean="0">
                <a:latin typeface="Calibri" pitchFamily="34" charset="0"/>
                <a:cs typeface="Calibri" pitchFamily="34" charset="0"/>
              </a:rPr>
              <a:t>Risk Communications Plan</a:t>
            </a:r>
          </a:p>
          <a:p>
            <a:pPr>
              <a:buFont typeface="Arial" pitchFamily="34" charset="0"/>
              <a:buChar char="•"/>
              <a:defRPr/>
            </a:pPr>
            <a:r>
              <a:rPr lang="en-GB" sz="2600" dirty="0" smtClean="0">
                <a:latin typeface="Calibri" pitchFamily="34" charset="0"/>
                <a:cs typeface="Calibri" pitchFamily="34" charset="0"/>
              </a:rPr>
              <a:t>Risk Response Plan</a:t>
            </a:r>
          </a:p>
          <a:p>
            <a:pPr>
              <a:buFont typeface="Arial" pitchFamily="34" charset="0"/>
              <a:buChar char="•"/>
              <a:defRPr/>
            </a:pPr>
            <a:r>
              <a:rPr lang="en-GB" sz="2600" dirty="0" smtClean="0">
                <a:latin typeface="Calibri" pitchFamily="34" charset="0"/>
                <a:cs typeface="Calibri" pitchFamily="34" charset="0"/>
              </a:rPr>
              <a:t>Risk Progress Report</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1769059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Policy</a:t>
            </a:r>
          </a:p>
          <a:p>
            <a:pPr lvl="1">
              <a:buFont typeface="Wingdings" panose="05000000000000000000" pitchFamily="2" charset="2"/>
              <a:buChar char="Ø"/>
              <a:defRPr/>
            </a:pPr>
            <a:r>
              <a:rPr lang="en-GB" sz="2200" dirty="0" smtClean="0">
                <a:latin typeface="Calibri" pitchFamily="34" charset="0"/>
                <a:cs typeface="Calibri" pitchFamily="34" charset="0"/>
              </a:rPr>
              <a:t>Describes why Risk Management is important to the organisation</a:t>
            </a:r>
          </a:p>
          <a:p>
            <a:pPr lvl="1">
              <a:buFont typeface="Wingdings" panose="05000000000000000000" pitchFamily="2" charset="2"/>
              <a:buChar char="Ø"/>
              <a:defRPr/>
            </a:pPr>
            <a:r>
              <a:rPr lang="en-GB" sz="2200" dirty="0" smtClean="0">
                <a:latin typeface="Calibri" pitchFamily="34" charset="0"/>
                <a:cs typeface="Calibri" pitchFamily="34" charset="0"/>
              </a:rPr>
              <a:t>Describes the specific objectives served by formal implementation of Risk Management</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the Senior Management team within the organisation</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0742121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Policy</a:t>
            </a:r>
          </a:p>
          <a:p>
            <a:pPr lvl="1">
              <a:buFont typeface="Wingdings" panose="05000000000000000000" pitchFamily="2" charset="2"/>
              <a:buChar char="Ø"/>
              <a:defRPr/>
            </a:pPr>
            <a:r>
              <a:rPr lang="en-GB" sz="2200" dirty="0" smtClean="0">
                <a:latin typeface="Calibri" pitchFamily="34" charset="0"/>
                <a:cs typeface="Calibri" pitchFamily="34" charset="0"/>
              </a:rPr>
              <a:t>Typical sections include</a:t>
            </a:r>
          </a:p>
          <a:p>
            <a:pPr lvl="2">
              <a:buFont typeface="Wingdings" panose="05000000000000000000" pitchFamily="2" charset="2"/>
              <a:buChar char="Ø"/>
              <a:defRPr/>
            </a:pPr>
            <a:r>
              <a:rPr lang="en-GB" sz="2000" dirty="0" smtClean="0">
                <a:latin typeface="Calibri" pitchFamily="34" charset="0"/>
                <a:cs typeface="Calibri" pitchFamily="34" charset="0"/>
              </a:rPr>
              <a:t>Introduction, Risk Appetite &amp; Capacity, Risk Tolerance Thresholds</a:t>
            </a:r>
          </a:p>
          <a:p>
            <a:pPr lvl="2">
              <a:buFont typeface="Wingdings" panose="05000000000000000000" pitchFamily="2" charset="2"/>
              <a:buChar char="Ø"/>
              <a:defRPr/>
            </a:pPr>
            <a:r>
              <a:rPr lang="en-GB" sz="2000" dirty="0" smtClean="0">
                <a:latin typeface="Calibri" pitchFamily="34" charset="0"/>
                <a:cs typeface="Calibri" pitchFamily="34" charset="0"/>
              </a:rPr>
              <a:t>Roles &amp; Responsibilities, Escalation &amp; Delegation</a:t>
            </a:r>
          </a:p>
          <a:p>
            <a:pPr lvl="2">
              <a:buFont typeface="Wingdings" panose="05000000000000000000" pitchFamily="2" charset="2"/>
              <a:buChar char="Ø"/>
              <a:defRPr/>
            </a:pPr>
            <a:r>
              <a:rPr lang="en-GB" sz="2000" dirty="0" smtClean="0">
                <a:latin typeface="Calibri" pitchFamily="34" charset="0"/>
                <a:cs typeface="Calibri" pitchFamily="34" charset="0"/>
              </a:rPr>
              <a:t>Reference to the Risk Management Process Guide</a:t>
            </a:r>
          </a:p>
          <a:p>
            <a:pPr lvl="2">
              <a:buFont typeface="Wingdings" panose="05000000000000000000" pitchFamily="2" charset="2"/>
              <a:buChar char="Ø"/>
              <a:defRPr/>
            </a:pPr>
            <a:r>
              <a:rPr lang="en-GB" sz="2000" dirty="0" smtClean="0">
                <a:latin typeface="Calibri" pitchFamily="34" charset="0"/>
                <a:cs typeface="Calibri" pitchFamily="34" charset="0"/>
              </a:rPr>
              <a:t>KPI’s &amp; EWI’s, Reporting, Budgeting, Quality Assurance</a:t>
            </a:r>
          </a:p>
          <a:p>
            <a:pPr lvl="2">
              <a:buFont typeface="Wingdings" panose="05000000000000000000" pitchFamily="2" charset="2"/>
              <a:buChar char="Ø"/>
              <a:defRPr/>
            </a:pPr>
            <a:r>
              <a:rPr lang="en-GB" sz="2000" dirty="0" smtClean="0">
                <a:latin typeface="Calibri" pitchFamily="34" charset="0"/>
                <a:cs typeface="Calibri" pitchFamily="34" charset="0"/>
              </a:rPr>
              <a:t>Review Frequency, Glossary of Terms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4738790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Process Guide</a:t>
            </a:r>
          </a:p>
          <a:p>
            <a:pPr lvl="1">
              <a:buFont typeface="Wingdings" panose="05000000000000000000" pitchFamily="2" charset="2"/>
              <a:buChar char="Ø"/>
              <a:defRPr/>
            </a:pPr>
            <a:r>
              <a:rPr lang="en-GB" sz="2200" dirty="0" smtClean="0">
                <a:latin typeface="Calibri" pitchFamily="34" charset="0"/>
                <a:cs typeface="Calibri" pitchFamily="34" charset="0"/>
              </a:rPr>
              <a:t>Describes how an organisation intends to perform Risk Management </a:t>
            </a:r>
          </a:p>
          <a:p>
            <a:pPr lvl="1">
              <a:buFont typeface="Wingdings" panose="05000000000000000000" pitchFamily="2" charset="2"/>
              <a:buChar char="Ø"/>
              <a:defRPr/>
            </a:pPr>
            <a:r>
              <a:rPr lang="en-GB" sz="2200" dirty="0" smtClean="0">
                <a:latin typeface="Calibri" pitchFamily="34" charset="0"/>
                <a:cs typeface="Calibri" pitchFamily="34" charset="0"/>
              </a:rPr>
              <a:t>Describes the roles and responsibilities of the people who perform risk-related tasks</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a named Senior Manager within the organisation, who may choose to delegate to a risk specialist</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2355274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Process Guide</a:t>
            </a:r>
          </a:p>
          <a:p>
            <a:pPr lvl="1">
              <a:buFont typeface="Wingdings" panose="05000000000000000000" pitchFamily="2" charset="2"/>
              <a:buChar char="Ø"/>
              <a:defRPr/>
            </a:pPr>
            <a:r>
              <a:rPr lang="en-GB" sz="2200" dirty="0" smtClean="0">
                <a:latin typeface="Calibri" pitchFamily="34" charset="0"/>
                <a:cs typeface="Calibri" pitchFamily="34" charset="0"/>
              </a:rPr>
              <a:t>Typical sections include</a:t>
            </a:r>
          </a:p>
          <a:p>
            <a:pPr lvl="2">
              <a:buFont typeface="Wingdings" panose="05000000000000000000" pitchFamily="2" charset="2"/>
              <a:buChar char="Ø"/>
              <a:defRPr/>
            </a:pPr>
            <a:r>
              <a:rPr lang="en-GB" sz="2000" dirty="0" smtClean="0">
                <a:latin typeface="Calibri" pitchFamily="34" charset="0"/>
                <a:cs typeface="Calibri" pitchFamily="34" charset="0"/>
              </a:rPr>
              <a:t>Introduction</a:t>
            </a:r>
          </a:p>
          <a:p>
            <a:pPr lvl="2">
              <a:buFont typeface="Wingdings" panose="05000000000000000000" pitchFamily="2" charset="2"/>
              <a:buChar char="Ø"/>
              <a:defRPr/>
            </a:pPr>
            <a:r>
              <a:rPr lang="en-GB" sz="2000" dirty="0" smtClean="0">
                <a:latin typeface="Calibri" pitchFamily="34" charset="0"/>
                <a:cs typeface="Calibri" pitchFamily="34" charset="0"/>
              </a:rPr>
              <a:t>Roles &amp; Responsibilities</a:t>
            </a:r>
          </a:p>
          <a:p>
            <a:pPr lvl="2">
              <a:buFont typeface="Wingdings" panose="05000000000000000000" pitchFamily="2" charset="2"/>
              <a:buChar char="Ø"/>
              <a:defRPr/>
            </a:pPr>
            <a:r>
              <a:rPr lang="en-GB" sz="2000" dirty="0" smtClean="0">
                <a:latin typeface="Calibri" pitchFamily="34" charset="0"/>
                <a:cs typeface="Calibri" pitchFamily="34" charset="0"/>
              </a:rPr>
              <a:t>Steps in the Process</a:t>
            </a:r>
          </a:p>
          <a:p>
            <a:pPr lvl="2">
              <a:buFont typeface="Wingdings" panose="05000000000000000000" pitchFamily="2" charset="2"/>
              <a:buChar char="Ø"/>
              <a:defRPr/>
            </a:pPr>
            <a:r>
              <a:rPr lang="en-GB" sz="2000" dirty="0" smtClean="0">
                <a:latin typeface="Calibri" pitchFamily="34" charset="0"/>
                <a:cs typeface="Calibri" pitchFamily="34" charset="0"/>
              </a:rPr>
              <a:t>Tools &amp; Techniques to the used</a:t>
            </a:r>
          </a:p>
          <a:p>
            <a:pPr lvl="2">
              <a:buFont typeface="Wingdings" panose="05000000000000000000" pitchFamily="2" charset="2"/>
              <a:buChar char="Ø"/>
              <a:defRPr/>
            </a:pPr>
            <a:r>
              <a:rPr lang="en-GB" sz="2000" dirty="0" smtClean="0">
                <a:latin typeface="Calibri" pitchFamily="34" charset="0"/>
                <a:cs typeface="Calibri" pitchFamily="34" charset="0"/>
              </a:rPr>
              <a:t>Document Templates to be used</a:t>
            </a:r>
          </a:p>
          <a:p>
            <a:pPr lvl="2">
              <a:buFont typeface="Wingdings" panose="05000000000000000000" pitchFamily="2" charset="2"/>
              <a:buChar char="Ø"/>
              <a:defRPr/>
            </a:pPr>
            <a:r>
              <a:rPr lang="en-GB" sz="2000" dirty="0" smtClean="0">
                <a:latin typeface="Calibri" pitchFamily="34" charset="0"/>
                <a:cs typeface="Calibri" pitchFamily="34" charset="0"/>
              </a:rPr>
              <a:t>Glossary of Terms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154025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Management Strategy</a:t>
            </a:r>
          </a:p>
          <a:p>
            <a:pPr lvl="1">
              <a:buFont typeface="Wingdings" panose="05000000000000000000" pitchFamily="2" charset="2"/>
              <a:buChar char="Ø"/>
              <a:defRPr/>
            </a:pPr>
            <a:r>
              <a:rPr lang="en-GB" sz="2200" dirty="0" smtClean="0">
                <a:latin typeface="Calibri" pitchFamily="34" charset="0"/>
                <a:cs typeface="Calibri" pitchFamily="34" charset="0"/>
              </a:rPr>
              <a:t>Describes how the Risk Management Policy and Risk Management Process Guide will be implemented for a specific organisational activity </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the manager of the specific organisational activity (e.g. Operations Manager, Project Manager)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8611092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fontScale="85000" lnSpcReduction="10000"/>
          </a:bodyPr>
          <a:lstStyle/>
          <a:p>
            <a:pPr>
              <a:buFont typeface="Arial" pitchFamily="34" charset="0"/>
              <a:buChar char="•"/>
              <a:defRPr/>
            </a:pPr>
            <a:r>
              <a:rPr lang="en-GB" sz="2600" dirty="0" smtClean="0">
                <a:latin typeface="Calibri" pitchFamily="34" charset="0"/>
                <a:cs typeface="Calibri" pitchFamily="34" charset="0"/>
              </a:rPr>
              <a:t>Risk Management Strategy</a:t>
            </a:r>
          </a:p>
          <a:p>
            <a:pPr lvl="1">
              <a:buFont typeface="Wingdings" panose="05000000000000000000" pitchFamily="2" charset="2"/>
              <a:buChar char="Ø"/>
              <a:defRPr/>
            </a:pPr>
            <a:r>
              <a:rPr lang="en-GB" sz="2200" dirty="0" smtClean="0">
                <a:latin typeface="Calibri" pitchFamily="34" charset="0"/>
                <a:cs typeface="Calibri" pitchFamily="34" charset="0"/>
              </a:rPr>
              <a:t>Typical sections include</a:t>
            </a:r>
          </a:p>
          <a:p>
            <a:pPr lvl="2">
              <a:buFont typeface="Wingdings" panose="05000000000000000000" pitchFamily="2" charset="2"/>
              <a:buChar char="Ø"/>
              <a:defRPr/>
            </a:pPr>
            <a:r>
              <a:rPr lang="en-GB" sz="2000" dirty="0" smtClean="0">
                <a:latin typeface="Calibri" pitchFamily="34" charset="0"/>
                <a:cs typeface="Calibri" pitchFamily="34" charset="0"/>
              </a:rPr>
              <a:t>Introduction</a:t>
            </a:r>
          </a:p>
          <a:p>
            <a:pPr lvl="2">
              <a:buFont typeface="Wingdings" panose="05000000000000000000" pitchFamily="2" charset="2"/>
              <a:buChar char="Ø"/>
              <a:defRPr/>
            </a:pPr>
            <a:r>
              <a:rPr lang="en-GB" sz="2000" dirty="0" smtClean="0">
                <a:latin typeface="Calibri" pitchFamily="34" charset="0"/>
                <a:cs typeface="Calibri" pitchFamily="34" charset="0"/>
              </a:rPr>
              <a:t>Summary of the risk process, referencing the Risk Management Process Guide</a:t>
            </a:r>
          </a:p>
          <a:p>
            <a:pPr lvl="2">
              <a:buFont typeface="Wingdings" panose="05000000000000000000" pitchFamily="2" charset="2"/>
              <a:buChar char="Ø"/>
              <a:defRPr/>
            </a:pPr>
            <a:r>
              <a:rPr lang="en-GB" sz="2000" dirty="0" smtClean="0">
                <a:latin typeface="Calibri" pitchFamily="34" charset="0"/>
                <a:cs typeface="Calibri" pitchFamily="34" charset="0"/>
              </a:rPr>
              <a:t>Tools &amp; Techniques to be used (in more detail than in the Risk Management Process Guide)</a:t>
            </a:r>
          </a:p>
          <a:p>
            <a:pPr lvl="2">
              <a:buFont typeface="Wingdings" panose="05000000000000000000" pitchFamily="2" charset="2"/>
              <a:buChar char="Ø"/>
              <a:defRPr/>
            </a:pPr>
            <a:r>
              <a:rPr lang="en-GB" sz="2000" dirty="0" smtClean="0">
                <a:latin typeface="Calibri" pitchFamily="34" charset="0"/>
                <a:cs typeface="Calibri" pitchFamily="34" charset="0"/>
              </a:rPr>
              <a:t>Format of the Risk &amp; Issue Registers</a:t>
            </a:r>
          </a:p>
          <a:p>
            <a:pPr lvl="2">
              <a:buFont typeface="Wingdings" panose="05000000000000000000" pitchFamily="2" charset="2"/>
              <a:buChar char="Ø"/>
              <a:defRPr/>
            </a:pPr>
            <a:r>
              <a:rPr lang="en-GB" sz="2000" dirty="0" smtClean="0">
                <a:latin typeface="Calibri" pitchFamily="34" charset="0"/>
                <a:cs typeface="Calibri" pitchFamily="34" charset="0"/>
              </a:rPr>
              <a:t>Roles &amp; Responsibilities</a:t>
            </a:r>
          </a:p>
          <a:p>
            <a:pPr lvl="2">
              <a:buFont typeface="Wingdings" panose="05000000000000000000" pitchFamily="2" charset="2"/>
              <a:buChar char="Ø"/>
              <a:defRPr/>
            </a:pPr>
            <a:r>
              <a:rPr lang="en-GB" sz="2000" dirty="0" smtClean="0">
                <a:latin typeface="Calibri" pitchFamily="34" charset="0"/>
                <a:cs typeface="Calibri" pitchFamily="34" charset="0"/>
              </a:rPr>
              <a:t>Scales to be used for estimating risk probability and impact</a:t>
            </a:r>
          </a:p>
          <a:p>
            <a:pPr lvl="2">
              <a:buFont typeface="Wingdings" panose="05000000000000000000" pitchFamily="2" charset="2"/>
              <a:buChar char="Ø"/>
              <a:defRPr/>
            </a:pPr>
            <a:r>
              <a:rPr lang="en-GB" sz="2000" dirty="0" smtClean="0">
                <a:latin typeface="Calibri" pitchFamily="34" charset="0"/>
                <a:cs typeface="Calibri" pitchFamily="34" charset="0"/>
              </a:rPr>
              <a:t>Risk Categories to be used</a:t>
            </a:r>
          </a:p>
          <a:p>
            <a:pPr lvl="2">
              <a:buFont typeface="Wingdings" panose="05000000000000000000" pitchFamily="2" charset="2"/>
              <a:buChar char="Ø"/>
              <a:defRPr/>
            </a:pPr>
            <a:r>
              <a:rPr lang="en-GB" sz="2000" dirty="0" smtClean="0">
                <a:latin typeface="Calibri" pitchFamily="34" charset="0"/>
                <a:cs typeface="Calibri" pitchFamily="34" charset="0"/>
              </a:rPr>
              <a:t>Budget required</a:t>
            </a:r>
          </a:p>
          <a:p>
            <a:pPr lvl="2">
              <a:buFont typeface="Wingdings" panose="05000000000000000000" pitchFamily="2" charset="2"/>
              <a:buChar char="Ø"/>
              <a:defRPr/>
            </a:pPr>
            <a:r>
              <a:rPr lang="en-GB" sz="2000" dirty="0" smtClean="0">
                <a:latin typeface="Calibri" pitchFamily="34" charset="0"/>
                <a:cs typeface="Calibri" pitchFamily="34" charset="0"/>
              </a:rPr>
              <a:t>Timing of activities (review points)</a:t>
            </a:r>
          </a:p>
          <a:p>
            <a:pPr lvl="2">
              <a:buFont typeface="Wingdings" panose="05000000000000000000" pitchFamily="2" charset="2"/>
              <a:buChar char="Ø"/>
              <a:defRPr/>
            </a:pPr>
            <a:r>
              <a:rPr lang="en-GB" sz="2000" dirty="0" smtClean="0">
                <a:latin typeface="Calibri" pitchFamily="34" charset="0"/>
                <a:cs typeface="Calibri" pitchFamily="34" charset="0"/>
              </a:rPr>
              <a:t>Glossary of Terms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7247453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Register</a:t>
            </a:r>
          </a:p>
          <a:p>
            <a:pPr lvl="1">
              <a:buFont typeface="Wingdings" panose="05000000000000000000" pitchFamily="2" charset="2"/>
              <a:buChar char="Ø"/>
              <a:defRPr/>
            </a:pPr>
            <a:r>
              <a:rPr lang="en-GB" sz="2200" dirty="0" smtClean="0">
                <a:latin typeface="Calibri" pitchFamily="34" charset="0"/>
                <a:cs typeface="Calibri" pitchFamily="34" charset="0"/>
              </a:rPr>
              <a:t>Documents all of the risks that have been identified as having an impact of the objectives of the specific organisational activity </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the manager of the specific organisational activity (e.g. Operations Manager, Project Manager)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305025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Register</a:t>
            </a:r>
          </a:p>
          <a:p>
            <a:pPr lvl="1">
              <a:buFont typeface="Wingdings" panose="05000000000000000000" pitchFamily="2" charset="2"/>
              <a:buChar char="Ø"/>
              <a:defRPr/>
            </a:pPr>
            <a:r>
              <a:rPr lang="en-GB" sz="2200" dirty="0" smtClean="0">
                <a:latin typeface="Calibri" pitchFamily="34" charset="0"/>
                <a:cs typeface="Calibri" pitchFamily="34" charset="0"/>
              </a:rPr>
              <a:t>The following attribute fields are commonly found in a Risk Register</a:t>
            </a:r>
          </a:p>
          <a:p>
            <a:pPr lvl="2">
              <a:buFont typeface="Wingdings" panose="05000000000000000000" pitchFamily="2" charset="2"/>
              <a:buChar char="Ø"/>
              <a:defRPr/>
            </a:pPr>
            <a:r>
              <a:rPr lang="en-GB" sz="2000" dirty="0" smtClean="0">
                <a:latin typeface="Calibri" pitchFamily="34" charset="0"/>
                <a:cs typeface="Calibri" pitchFamily="34" charset="0"/>
              </a:rPr>
              <a:t>Unique Identifier, Risk Category, Date Raised, Raised By</a:t>
            </a:r>
          </a:p>
          <a:p>
            <a:pPr lvl="2">
              <a:buFont typeface="Wingdings" panose="05000000000000000000" pitchFamily="2" charset="2"/>
              <a:buChar char="Ø"/>
              <a:defRPr/>
            </a:pPr>
            <a:r>
              <a:rPr lang="en-GB" sz="2000" dirty="0" smtClean="0">
                <a:latin typeface="Calibri" pitchFamily="34" charset="0"/>
                <a:cs typeface="Calibri" pitchFamily="34" charset="0"/>
              </a:rPr>
              <a:t>Description, Probability, Impact, Expected Value, Proximity</a:t>
            </a:r>
          </a:p>
          <a:p>
            <a:pPr lvl="2">
              <a:buFont typeface="Wingdings" panose="05000000000000000000" pitchFamily="2" charset="2"/>
              <a:buChar char="Ø"/>
              <a:defRPr/>
            </a:pPr>
            <a:r>
              <a:rPr lang="en-GB" sz="2000" dirty="0" smtClean="0">
                <a:latin typeface="Calibri" pitchFamily="34" charset="0"/>
                <a:cs typeface="Calibri" pitchFamily="34" charset="0"/>
              </a:rPr>
              <a:t>Response Option, Response Action</a:t>
            </a:r>
          </a:p>
          <a:p>
            <a:pPr lvl="2">
              <a:buFont typeface="Wingdings" panose="05000000000000000000" pitchFamily="2" charset="2"/>
              <a:buChar char="Ø"/>
              <a:defRPr/>
            </a:pPr>
            <a:r>
              <a:rPr lang="en-GB" sz="2000" dirty="0" smtClean="0">
                <a:latin typeface="Calibri" pitchFamily="34" charset="0"/>
                <a:cs typeface="Calibri" pitchFamily="34" charset="0"/>
              </a:rPr>
              <a:t>Residual Probability, Residual Impact, Residual Expected Value, Residual Proximity</a:t>
            </a:r>
          </a:p>
          <a:p>
            <a:pPr lvl="2">
              <a:buFont typeface="Wingdings" panose="05000000000000000000" pitchFamily="2" charset="2"/>
              <a:buChar char="Ø"/>
              <a:defRPr/>
            </a:pPr>
            <a:r>
              <a:rPr lang="en-GB" sz="2000" dirty="0" smtClean="0">
                <a:latin typeface="Calibri" pitchFamily="34" charset="0"/>
                <a:cs typeface="Calibri" pitchFamily="34" charset="0"/>
              </a:rPr>
              <a:t>Secondary Risks</a:t>
            </a:r>
          </a:p>
          <a:p>
            <a:pPr lvl="2">
              <a:buFont typeface="Wingdings" panose="05000000000000000000" pitchFamily="2" charset="2"/>
              <a:buChar char="Ø"/>
              <a:defRPr/>
            </a:pPr>
            <a:r>
              <a:rPr lang="en-GB" sz="2000" dirty="0" smtClean="0">
                <a:latin typeface="Calibri" pitchFamily="34" charset="0"/>
                <a:cs typeface="Calibri" pitchFamily="34" charset="0"/>
              </a:rPr>
              <a:t>Action Status, Risk Status, Risk Owner, Risk </a:t>
            </a:r>
            <a:r>
              <a:rPr lang="en-GB" sz="2000" dirty="0" err="1" smtClean="0">
                <a:latin typeface="Calibri" pitchFamily="34" charset="0"/>
                <a:cs typeface="Calibri" pitchFamily="34" charset="0"/>
              </a:rPr>
              <a:t>Actionee</a:t>
            </a:r>
            <a:endParaRPr lang="en-GB" sz="2000" dirty="0" smtClean="0">
              <a:latin typeface="Calibri" pitchFamily="34" charset="0"/>
              <a:cs typeface="Calibri" pitchFamily="34" charset="0"/>
            </a:endParaRP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801110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Issue Register</a:t>
            </a:r>
          </a:p>
          <a:p>
            <a:pPr lvl="1">
              <a:buFont typeface="Wingdings" panose="05000000000000000000" pitchFamily="2" charset="2"/>
              <a:buChar char="Ø"/>
              <a:defRPr/>
            </a:pPr>
            <a:r>
              <a:rPr lang="en-GB" sz="2200" dirty="0" smtClean="0">
                <a:latin typeface="Calibri" pitchFamily="34" charset="0"/>
                <a:cs typeface="Calibri" pitchFamily="34" charset="0"/>
              </a:rPr>
              <a:t>Documents all of the unplanned situations that are happening now and require management attention</a:t>
            </a:r>
          </a:p>
          <a:p>
            <a:pPr lvl="1">
              <a:buFont typeface="Wingdings" panose="05000000000000000000" pitchFamily="2" charset="2"/>
              <a:buChar char="Ø"/>
              <a:defRPr/>
            </a:pPr>
            <a:r>
              <a:rPr lang="en-GB" sz="2200" dirty="0" smtClean="0">
                <a:latin typeface="Calibri" pitchFamily="34" charset="0"/>
                <a:cs typeface="Calibri" pitchFamily="34" charset="0"/>
              </a:rPr>
              <a:t>Issues can be problems, benefits, queries or change requests</a:t>
            </a:r>
          </a:p>
          <a:p>
            <a:pPr lvl="1">
              <a:buFont typeface="Wingdings" panose="05000000000000000000" pitchFamily="2" charset="2"/>
              <a:buChar char="Ø"/>
              <a:defRPr/>
            </a:pPr>
            <a:r>
              <a:rPr lang="en-GB" sz="2200" dirty="0" smtClean="0">
                <a:latin typeface="Calibri" pitchFamily="34" charset="0"/>
                <a:cs typeface="Calibri" pitchFamily="34" charset="0"/>
              </a:rPr>
              <a:t>The Issue Register forms the link between the risk management and issue resolution processes</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the manager of the specific organisational activity (e.g. Operations Manager, Project Manager)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75954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Applying Principals, Approach and Process according to Organisational perspective:</a:t>
            </a:r>
          </a:p>
          <a:p>
            <a:pPr lvl="1">
              <a:buFont typeface="Wingdings" panose="05000000000000000000" pitchFamily="2" charset="2"/>
              <a:buChar char="Ø"/>
              <a:defRPr/>
            </a:pPr>
            <a:r>
              <a:rPr lang="en-GB" sz="2200" dirty="0" smtClean="0">
                <a:latin typeface="Calibri" pitchFamily="34" charset="0"/>
                <a:cs typeface="Calibri" pitchFamily="34" charset="0"/>
              </a:rPr>
              <a:t>Strategic</a:t>
            </a:r>
          </a:p>
          <a:p>
            <a:pPr lvl="1">
              <a:buFont typeface="Wingdings" panose="05000000000000000000" pitchFamily="2" charset="2"/>
              <a:buChar char="Ø"/>
              <a:defRPr/>
            </a:pPr>
            <a:r>
              <a:rPr lang="en-GB" sz="2200" dirty="0" smtClean="0">
                <a:latin typeface="Calibri" pitchFamily="34" charset="0"/>
                <a:cs typeface="Calibri" pitchFamily="34" charset="0"/>
              </a:rPr>
              <a:t>Programme</a:t>
            </a:r>
          </a:p>
          <a:p>
            <a:pPr lvl="1">
              <a:buFont typeface="Wingdings" panose="05000000000000000000" pitchFamily="2" charset="2"/>
              <a:buChar char="Ø"/>
              <a:defRPr/>
            </a:pPr>
            <a:r>
              <a:rPr lang="en-GB" sz="2200" dirty="0" smtClean="0">
                <a:latin typeface="Calibri" pitchFamily="34" charset="0"/>
                <a:cs typeface="Calibri" pitchFamily="34" charset="0"/>
              </a:rPr>
              <a:t>Project</a:t>
            </a:r>
          </a:p>
          <a:p>
            <a:pPr lvl="1">
              <a:buFont typeface="Wingdings" panose="05000000000000000000" pitchFamily="2" charset="2"/>
              <a:buChar char="Ø"/>
              <a:defRPr/>
            </a:pPr>
            <a:r>
              <a:rPr lang="en-GB" sz="2200" dirty="0" smtClean="0">
                <a:latin typeface="Calibri" pitchFamily="34" charset="0"/>
                <a:cs typeface="Calibri" pitchFamily="34" charset="0"/>
              </a:rPr>
              <a:t>Operational</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Organisational Perspectives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1314449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Issue Register</a:t>
            </a:r>
          </a:p>
          <a:p>
            <a:pPr lvl="1">
              <a:buFont typeface="Wingdings" panose="05000000000000000000" pitchFamily="2" charset="2"/>
              <a:buChar char="Ø"/>
              <a:defRPr/>
            </a:pPr>
            <a:r>
              <a:rPr lang="en-GB" sz="2200" dirty="0" smtClean="0">
                <a:latin typeface="Calibri" pitchFamily="34" charset="0"/>
                <a:cs typeface="Calibri" pitchFamily="34" charset="0"/>
              </a:rPr>
              <a:t>The following attribute fields are commonly found in an Issue Register</a:t>
            </a:r>
          </a:p>
          <a:p>
            <a:pPr lvl="2">
              <a:buFont typeface="Wingdings" panose="05000000000000000000" pitchFamily="2" charset="2"/>
              <a:buChar char="Ø"/>
              <a:defRPr/>
            </a:pPr>
            <a:r>
              <a:rPr lang="en-GB" sz="2000" dirty="0" smtClean="0">
                <a:latin typeface="Calibri" pitchFamily="34" charset="0"/>
                <a:cs typeface="Calibri" pitchFamily="34" charset="0"/>
              </a:rPr>
              <a:t>Unique Identifier, Issue Type, Date Raised, Raised By</a:t>
            </a:r>
          </a:p>
          <a:p>
            <a:pPr lvl="2">
              <a:buFont typeface="Wingdings" panose="05000000000000000000" pitchFamily="2" charset="2"/>
              <a:buChar char="Ø"/>
              <a:defRPr/>
            </a:pPr>
            <a:r>
              <a:rPr lang="en-GB" sz="2000" dirty="0" smtClean="0">
                <a:latin typeface="Calibri" pitchFamily="34" charset="0"/>
                <a:cs typeface="Calibri" pitchFamily="34" charset="0"/>
              </a:rPr>
              <a:t>Description, Severity, Priority, </a:t>
            </a:r>
          </a:p>
          <a:p>
            <a:pPr lvl="2">
              <a:buFont typeface="Wingdings" panose="05000000000000000000" pitchFamily="2" charset="2"/>
              <a:buChar char="Ø"/>
              <a:defRPr/>
            </a:pPr>
            <a:r>
              <a:rPr lang="en-GB" sz="2000" dirty="0" smtClean="0">
                <a:latin typeface="Calibri" pitchFamily="34" charset="0"/>
                <a:cs typeface="Calibri" pitchFamily="34" charset="0"/>
              </a:rPr>
              <a:t>Action Required, Action Implementation Date, Action Status</a:t>
            </a:r>
          </a:p>
          <a:p>
            <a:pPr lvl="2">
              <a:buFont typeface="Wingdings" panose="05000000000000000000" pitchFamily="2" charset="2"/>
              <a:buChar char="Ø"/>
              <a:defRPr/>
            </a:pPr>
            <a:r>
              <a:rPr lang="en-GB" sz="2000" dirty="0" smtClean="0">
                <a:latin typeface="Calibri" pitchFamily="34" charset="0"/>
                <a:cs typeface="Calibri" pitchFamily="34" charset="0"/>
              </a:rPr>
              <a:t>Issue Status</a:t>
            </a:r>
          </a:p>
          <a:p>
            <a:pPr lvl="2">
              <a:buFont typeface="Wingdings" panose="05000000000000000000" pitchFamily="2" charset="2"/>
              <a:buChar char="Ø"/>
              <a:defRPr/>
            </a:pPr>
            <a:r>
              <a:rPr lang="en-GB" sz="2000" dirty="0" smtClean="0">
                <a:latin typeface="Calibri" pitchFamily="34" charset="0"/>
                <a:cs typeface="Calibri" pitchFamily="34" charset="0"/>
              </a:rPr>
              <a:t>Issue Owner</a:t>
            </a: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1197638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Improvement Plan</a:t>
            </a:r>
          </a:p>
          <a:p>
            <a:pPr lvl="1">
              <a:buFont typeface="Wingdings" panose="05000000000000000000" pitchFamily="2" charset="2"/>
              <a:buChar char="Ø"/>
              <a:defRPr/>
            </a:pPr>
            <a:r>
              <a:rPr lang="en-GB" sz="2200" dirty="0" smtClean="0">
                <a:latin typeface="Calibri" pitchFamily="34" charset="0"/>
                <a:cs typeface="Calibri" pitchFamily="34" charset="0"/>
              </a:rPr>
              <a:t>Brings together all of the actions required to improve the way in which Risk Management is performed within the organisation or a subset of it</a:t>
            </a:r>
          </a:p>
          <a:p>
            <a:pPr lvl="1">
              <a:buFont typeface="Wingdings" panose="05000000000000000000" pitchFamily="2" charset="2"/>
              <a:buChar char="Ø"/>
              <a:defRPr/>
            </a:pPr>
            <a:r>
              <a:rPr lang="en-GB" sz="2200" dirty="0" smtClean="0">
                <a:latin typeface="Calibri" pitchFamily="34" charset="0"/>
                <a:cs typeface="Calibri" pitchFamily="34" charset="0"/>
              </a:rPr>
              <a:t>As a minimum it should focus on improving the culture and the context within which Risk Management can add value</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the manager of the specific organisational activity (e.g. Operations Manager, Project Manager)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507645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lnSpcReduction="10000"/>
          </a:bodyPr>
          <a:lstStyle/>
          <a:p>
            <a:pPr>
              <a:buFont typeface="Arial" pitchFamily="34" charset="0"/>
              <a:buChar char="•"/>
              <a:defRPr/>
            </a:pPr>
            <a:r>
              <a:rPr lang="en-GB" sz="2600" dirty="0" smtClean="0">
                <a:latin typeface="Calibri" pitchFamily="34" charset="0"/>
                <a:cs typeface="Calibri" pitchFamily="34" charset="0"/>
              </a:rPr>
              <a:t>Risk Improvement Plan</a:t>
            </a:r>
          </a:p>
          <a:p>
            <a:pPr lvl="1">
              <a:buFont typeface="Wingdings" panose="05000000000000000000" pitchFamily="2" charset="2"/>
              <a:buChar char="Ø"/>
              <a:defRPr/>
            </a:pPr>
            <a:r>
              <a:rPr lang="en-GB" sz="2200" dirty="0" smtClean="0">
                <a:latin typeface="Calibri" pitchFamily="34" charset="0"/>
                <a:cs typeface="Calibri" pitchFamily="34" charset="0"/>
              </a:rPr>
              <a:t>Typical sections include</a:t>
            </a:r>
          </a:p>
          <a:p>
            <a:pPr lvl="2">
              <a:buFont typeface="Wingdings" panose="05000000000000000000" pitchFamily="2" charset="2"/>
              <a:buChar char="Ø"/>
              <a:defRPr/>
            </a:pPr>
            <a:r>
              <a:rPr lang="en-GB" sz="2000" dirty="0" smtClean="0">
                <a:latin typeface="Calibri" pitchFamily="34" charset="0"/>
                <a:cs typeface="Calibri" pitchFamily="34" charset="0"/>
              </a:rPr>
              <a:t>Current Date (the date the improvement plan is agreed or the date that the existing behaviour is assessed and recorded)</a:t>
            </a:r>
          </a:p>
          <a:p>
            <a:pPr lvl="2">
              <a:buFont typeface="Wingdings" panose="05000000000000000000" pitchFamily="2" charset="2"/>
              <a:buChar char="Ø"/>
              <a:defRPr/>
            </a:pPr>
            <a:r>
              <a:rPr lang="en-GB" sz="2000" dirty="0" smtClean="0">
                <a:latin typeface="Calibri" pitchFamily="34" charset="0"/>
                <a:cs typeface="Calibri" pitchFamily="34" charset="0"/>
              </a:rPr>
              <a:t>Category Group (the target group of individuals)</a:t>
            </a:r>
          </a:p>
          <a:p>
            <a:pPr lvl="2">
              <a:buFont typeface="Wingdings" panose="05000000000000000000" pitchFamily="2" charset="2"/>
              <a:buChar char="Ø"/>
              <a:defRPr/>
            </a:pPr>
            <a:r>
              <a:rPr lang="en-GB" sz="2000" dirty="0" smtClean="0">
                <a:latin typeface="Calibri" pitchFamily="34" charset="0"/>
                <a:cs typeface="Calibri" pitchFamily="34" charset="0"/>
              </a:rPr>
              <a:t>Existing Behaviours (description of current behaviours being exhibited)</a:t>
            </a:r>
          </a:p>
          <a:p>
            <a:pPr lvl="2">
              <a:buFont typeface="Wingdings" panose="05000000000000000000" pitchFamily="2" charset="2"/>
              <a:buChar char="Ø"/>
              <a:defRPr/>
            </a:pPr>
            <a:r>
              <a:rPr lang="en-GB" sz="2000" dirty="0" smtClean="0">
                <a:latin typeface="Calibri" pitchFamily="34" charset="0"/>
                <a:cs typeface="Calibri" pitchFamily="34" charset="0"/>
              </a:rPr>
              <a:t>Target Behaviours (description of preferred/target behaviours)</a:t>
            </a:r>
          </a:p>
          <a:p>
            <a:pPr lvl="2">
              <a:buFont typeface="Wingdings" panose="05000000000000000000" pitchFamily="2" charset="2"/>
              <a:buChar char="Ø"/>
              <a:defRPr/>
            </a:pPr>
            <a:r>
              <a:rPr lang="en-GB" sz="2000" dirty="0" smtClean="0">
                <a:latin typeface="Calibri" pitchFamily="34" charset="0"/>
                <a:cs typeface="Calibri" pitchFamily="34" charset="0"/>
              </a:rPr>
              <a:t>Target Date </a:t>
            </a:r>
          </a:p>
          <a:p>
            <a:pPr lvl="2">
              <a:buFont typeface="Wingdings" panose="05000000000000000000" pitchFamily="2" charset="2"/>
              <a:buChar char="Ø"/>
              <a:defRPr/>
            </a:pPr>
            <a:r>
              <a:rPr lang="en-GB" sz="2000" dirty="0" smtClean="0">
                <a:latin typeface="Calibri" pitchFamily="34" charset="0"/>
                <a:cs typeface="Calibri" pitchFamily="34" charset="0"/>
              </a:rPr>
              <a:t>Mechanisms (for making the improvement)</a:t>
            </a:r>
          </a:p>
          <a:p>
            <a:pPr lvl="2">
              <a:buFont typeface="Wingdings" panose="05000000000000000000" pitchFamily="2" charset="2"/>
              <a:buChar char="Ø"/>
              <a:defRPr/>
            </a:pPr>
            <a:r>
              <a:rPr lang="en-GB" sz="2000" dirty="0" smtClean="0">
                <a:latin typeface="Calibri" pitchFamily="34" charset="0"/>
                <a:cs typeface="Calibri" pitchFamily="34" charset="0"/>
              </a:rPr>
              <a:t>Measurement</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4134652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Communications Plan</a:t>
            </a:r>
          </a:p>
          <a:p>
            <a:pPr lvl="1">
              <a:buFont typeface="Wingdings" panose="05000000000000000000" pitchFamily="2" charset="2"/>
              <a:buChar char="Ø"/>
              <a:defRPr/>
            </a:pPr>
            <a:r>
              <a:rPr lang="en-GB" sz="2200" dirty="0" smtClean="0">
                <a:latin typeface="Calibri" pitchFamily="34" charset="0"/>
                <a:cs typeface="Calibri" pitchFamily="34" charset="0"/>
              </a:rPr>
              <a:t>May be a separate document, or included as part of a wider communications plan for the organisational activity in question</a:t>
            </a:r>
          </a:p>
          <a:p>
            <a:pPr lvl="1">
              <a:buFont typeface="Wingdings" panose="05000000000000000000" pitchFamily="2" charset="2"/>
              <a:buChar char="Ø"/>
              <a:defRPr/>
            </a:pPr>
            <a:r>
              <a:rPr lang="en-GB" sz="2200" dirty="0" smtClean="0">
                <a:latin typeface="Calibri" pitchFamily="34" charset="0"/>
                <a:cs typeface="Calibri" pitchFamily="34" charset="0"/>
              </a:rPr>
              <a:t>Responsibility of the manager of the specific organisational activity (e.g. Operations Manager, Project Manager)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3275855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fontScale="92500" lnSpcReduction="10000"/>
          </a:bodyPr>
          <a:lstStyle/>
          <a:p>
            <a:pPr>
              <a:buFont typeface="Arial" pitchFamily="34" charset="0"/>
              <a:buChar char="•"/>
              <a:defRPr/>
            </a:pPr>
            <a:r>
              <a:rPr lang="en-GB" sz="2600" dirty="0" smtClean="0">
                <a:latin typeface="Calibri" pitchFamily="34" charset="0"/>
                <a:cs typeface="Calibri" pitchFamily="34" charset="0"/>
              </a:rPr>
              <a:t>Risk Communications Plan</a:t>
            </a:r>
          </a:p>
          <a:p>
            <a:pPr lvl="1">
              <a:buFont typeface="Wingdings" panose="05000000000000000000" pitchFamily="2" charset="2"/>
              <a:buChar char="Ø"/>
              <a:defRPr/>
            </a:pPr>
            <a:r>
              <a:rPr lang="en-GB" sz="2200" dirty="0" smtClean="0">
                <a:latin typeface="Calibri" pitchFamily="34" charset="0"/>
                <a:cs typeface="Calibri" pitchFamily="34" charset="0"/>
              </a:rPr>
              <a:t>Typical sections include</a:t>
            </a:r>
          </a:p>
          <a:p>
            <a:pPr lvl="2">
              <a:buFont typeface="Wingdings" panose="05000000000000000000" pitchFamily="2" charset="2"/>
              <a:buChar char="Ø"/>
              <a:defRPr/>
            </a:pPr>
            <a:r>
              <a:rPr lang="en-GB" sz="2000" dirty="0" smtClean="0">
                <a:latin typeface="Calibri" pitchFamily="34" charset="0"/>
                <a:cs typeface="Calibri" pitchFamily="34" charset="0"/>
              </a:rPr>
              <a:t>Key information to be distributed (what needs to be communicated and when)</a:t>
            </a:r>
          </a:p>
          <a:p>
            <a:pPr lvl="2">
              <a:buFont typeface="Wingdings" panose="05000000000000000000" pitchFamily="2" charset="2"/>
              <a:buChar char="Ø"/>
              <a:defRPr/>
            </a:pPr>
            <a:r>
              <a:rPr lang="en-GB" sz="2000" dirty="0" smtClean="0">
                <a:latin typeface="Calibri" pitchFamily="34" charset="0"/>
                <a:cs typeface="Calibri" pitchFamily="34" charset="0"/>
              </a:rPr>
              <a:t>Roles &amp; Responsibilities (who will prepare and distributed the message, who will gather feedback?)</a:t>
            </a:r>
          </a:p>
          <a:p>
            <a:pPr lvl="2">
              <a:buFont typeface="Wingdings" panose="05000000000000000000" pitchFamily="2" charset="2"/>
              <a:buChar char="Ø"/>
              <a:defRPr/>
            </a:pPr>
            <a:r>
              <a:rPr lang="en-GB" sz="2000" dirty="0" smtClean="0">
                <a:latin typeface="Calibri" pitchFamily="34" charset="0"/>
                <a:cs typeface="Calibri" pitchFamily="34" charset="0"/>
              </a:rPr>
              <a:t>Stakeholder Requirements (which individuals need to be issued with which information)</a:t>
            </a:r>
          </a:p>
          <a:p>
            <a:pPr lvl="2">
              <a:buFont typeface="Wingdings" panose="05000000000000000000" pitchFamily="2" charset="2"/>
              <a:buChar char="Ø"/>
              <a:defRPr/>
            </a:pPr>
            <a:r>
              <a:rPr lang="en-GB" sz="2000" dirty="0" smtClean="0">
                <a:latin typeface="Calibri" pitchFamily="34" charset="0"/>
                <a:cs typeface="Calibri" pitchFamily="34" charset="0"/>
              </a:rPr>
              <a:t>Mechanisms (which channels will be used for communication)</a:t>
            </a:r>
          </a:p>
          <a:p>
            <a:pPr lvl="2">
              <a:buFont typeface="Wingdings" panose="05000000000000000000" pitchFamily="2" charset="2"/>
              <a:buChar char="Ø"/>
              <a:defRPr/>
            </a:pPr>
            <a:r>
              <a:rPr lang="en-GB" sz="2000" dirty="0" smtClean="0">
                <a:latin typeface="Calibri" pitchFamily="34" charset="0"/>
                <a:cs typeface="Calibri" pitchFamily="34" charset="0"/>
              </a:rPr>
              <a:t>Feedback processing (how feedback will be gathered, processed, and acted upon)</a:t>
            </a:r>
          </a:p>
          <a:p>
            <a:pPr lvl="2">
              <a:buFont typeface="Wingdings" panose="05000000000000000000" pitchFamily="2" charset="2"/>
              <a:buChar char="Ø"/>
              <a:defRPr/>
            </a:pPr>
            <a:r>
              <a:rPr lang="en-GB" sz="2000" dirty="0" smtClean="0">
                <a:latin typeface="Calibri" pitchFamily="34" charset="0"/>
                <a:cs typeface="Calibri" pitchFamily="34" charset="0"/>
              </a:rPr>
              <a:t>Activity Schedule (the timing and frequency of communications)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41195304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a:t>
            </a:r>
          </a:p>
          <a:p>
            <a:pPr lvl="1">
              <a:buFont typeface="Wingdings" panose="05000000000000000000" pitchFamily="2" charset="2"/>
              <a:buChar char="Ø"/>
              <a:defRPr/>
            </a:pPr>
            <a:r>
              <a:rPr lang="en-GB" sz="2200" dirty="0" smtClean="0">
                <a:latin typeface="Calibri" pitchFamily="34" charset="0"/>
                <a:cs typeface="Calibri" pitchFamily="34" charset="0"/>
              </a:rPr>
              <a:t>Is an extension of the Risk Register that provides more detail on the planned response. </a:t>
            </a:r>
          </a:p>
          <a:p>
            <a:pPr lvl="1">
              <a:buFont typeface="Wingdings" panose="05000000000000000000" pitchFamily="2" charset="2"/>
              <a:buChar char="Ø"/>
              <a:defRPr/>
            </a:pPr>
            <a:r>
              <a:rPr lang="en-GB" sz="2200" dirty="0" smtClean="0">
                <a:latin typeface="Calibri" pitchFamily="34" charset="0"/>
                <a:cs typeface="Calibri" pitchFamily="34" charset="0"/>
              </a:rPr>
              <a:t>It is vital that version control between the Risk Response Plan and the Risk Register is maintained at all times</a:t>
            </a:r>
          </a:p>
          <a:p>
            <a:pPr lvl="1">
              <a:buFont typeface="Wingdings" panose="05000000000000000000" pitchFamily="2" charset="2"/>
              <a:buChar char="Ø"/>
              <a:defRPr/>
            </a:pPr>
            <a:r>
              <a:rPr lang="en-GB" sz="2200" dirty="0" smtClean="0">
                <a:latin typeface="Calibri" pitchFamily="34" charset="0"/>
                <a:cs typeface="Calibri" pitchFamily="34" charset="0"/>
              </a:rPr>
              <a:t>Risk Response Plans should be created and maintained by Risk Owners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2436591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Response Plan</a:t>
            </a:r>
          </a:p>
          <a:p>
            <a:pPr lvl="1">
              <a:buFont typeface="Wingdings" panose="05000000000000000000" pitchFamily="2" charset="2"/>
              <a:buChar char="Ø"/>
              <a:defRPr/>
            </a:pPr>
            <a:r>
              <a:rPr lang="en-GB" sz="2200" dirty="0" smtClean="0">
                <a:latin typeface="Calibri" pitchFamily="34" charset="0"/>
                <a:cs typeface="Calibri" pitchFamily="34" charset="0"/>
              </a:rPr>
              <a:t>Typically, a Risk Response Plan will include the following as a minimum:</a:t>
            </a:r>
          </a:p>
          <a:p>
            <a:pPr lvl="2">
              <a:buFont typeface="Wingdings" panose="05000000000000000000" pitchFamily="2" charset="2"/>
              <a:buChar char="Ø"/>
              <a:defRPr/>
            </a:pPr>
            <a:r>
              <a:rPr lang="en-GB" sz="2000" dirty="0" smtClean="0">
                <a:latin typeface="Calibri" pitchFamily="34" charset="0"/>
                <a:cs typeface="Calibri" pitchFamily="34" charset="0"/>
              </a:rPr>
              <a:t>Unique Identifier, Risk Description (as described in the Risk Register)</a:t>
            </a:r>
          </a:p>
          <a:p>
            <a:pPr lvl="2">
              <a:buFont typeface="Wingdings" panose="05000000000000000000" pitchFamily="2" charset="2"/>
              <a:buChar char="Ø"/>
              <a:defRPr/>
            </a:pPr>
            <a:r>
              <a:rPr lang="en-GB" sz="2000" dirty="0" smtClean="0">
                <a:latin typeface="Calibri" pitchFamily="34" charset="0"/>
                <a:cs typeface="Calibri" pitchFamily="34" charset="0"/>
              </a:rPr>
              <a:t>Pre-Response Probability, Impact, Expected Value &amp; Proximity</a:t>
            </a:r>
          </a:p>
          <a:p>
            <a:pPr lvl="2">
              <a:buFont typeface="Wingdings" panose="05000000000000000000" pitchFamily="2" charset="2"/>
              <a:buChar char="Ø"/>
              <a:defRPr/>
            </a:pPr>
            <a:r>
              <a:rPr lang="en-GB" sz="2000" dirty="0" smtClean="0">
                <a:latin typeface="Calibri" pitchFamily="34" charset="0"/>
                <a:cs typeface="Calibri" pitchFamily="34" charset="0"/>
              </a:rPr>
              <a:t>Risk Owner</a:t>
            </a:r>
          </a:p>
          <a:p>
            <a:pPr lvl="2">
              <a:buFont typeface="Wingdings" panose="05000000000000000000" pitchFamily="2" charset="2"/>
              <a:buChar char="Ø"/>
              <a:defRPr/>
            </a:pPr>
            <a:r>
              <a:rPr lang="en-GB" sz="2000" dirty="0" smtClean="0">
                <a:latin typeface="Calibri" pitchFamily="34" charset="0"/>
                <a:cs typeface="Calibri" pitchFamily="34" charset="0"/>
              </a:rPr>
              <a:t>Response Plans (who, what, when and where in as much detail as possible)</a:t>
            </a:r>
          </a:p>
          <a:p>
            <a:pPr lvl="2">
              <a:buFont typeface="Wingdings" panose="05000000000000000000" pitchFamily="2" charset="2"/>
              <a:buChar char="Ø"/>
              <a:defRPr/>
            </a:pPr>
            <a:r>
              <a:rPr lang="en-GB" sz="2000" dirty="0" smtClean="0">
                <a:latin typeface="Calibri" pitchFamily="34" charset="0"/>
                <a:cs typeface="Calibri" pitchFamily="34" charset="0"/>
              </a:rPr>
              <a:t>Residual Probability, Impact, Expected Value &amp; Proximity</a:t>
            </a:r>
          </a:p>
          <a:p>
            <a:pPr lvl="2">
              <a:buFont typeface="Wingdings" panose="05000000000000000000" pitchFamily="2" charset="2"/>
              <a:buChar char="Ø"/>
              <a:defRPr/>
            </a:pPr>
            <a:r>
              <a:rPr lang="en-GB" sz="2000" dirty="0" smtClean="0">
                <a:latin typeface="Calibri" pitchFamily="34" charset="0"/>
                <a:cs typeface="Calibri" pitchFamily="34" charset="0"/>
              </a:rPr>
              <a:t>Cost of Response </a:t>
            </a: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699856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Progress Report</a:t>
            </a:r>
          </a:p>
          <a:p>
            <a:pPr lvl="1">
              <a:buFont typeface="Wingdings" panose="05000000000000000000" pitchFamily="2" charset="2"/>
              <a:buChar char="Ø"/>
              <a:defRPr/>
            </a:pPr>
            <a:r>
              <a:rPr lang="en-GB" sz="2200" dirty="0" smtClean="0">
                <a:latin typeface="Calibri" pitchFamily="34" charset="0"/>
                <a:cs typeface="Calibri" pitchFamily="34" charset="0"/>
              </a:rPr>
              <a:t>May be a separate document or form part of a wider progress report for the organisational activity in question</a:t>
            </a:r>
          </a:p>
          <a:p>
            <a:pPr lvl="1">
              <a:buFont typeface="Wingdings" panose="05000000000000000000" pitchFamily="2" charset="2"/>
              <a:buChar char="Ø"/>
              <a:defRPr/>
            </a:pPr>
            <a:r>
              <a:rPr lang="en-GB" sz="2200" dirty="0">
                <a:latin typeface="Calibri" pitchFamily="34" charset="0"/>
                <a:cs typeface="Calibri" pitchFamily="34" charset="0"/>
              </a:rPr>
              <a:t>Responsibility of the manager of the specific organisational activity (e.g. Operations Manager, Project Manager)</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9808777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Risk Progress Report</a:t>
            </a:r>
          </a:p>
          <a:p>
            <a:pPr lvl="1">
              <a:buFont typeface="Wingdings" panose="05000000000000000000" pitchFamily="2" charset="2"/>
              <a:buChar char="Ø"/>
              <a:defRPr/>
            </a:pPr>
            <a:r>
              <a:rPr lang="en-GB" sz="2200" dirty="0" smtClean="0">
                <a:latin typeface="Calibri" pitchFamily="34" charset="0"/>
                <a:cs typeface="Calibri" pitchFamily="34" charset="0"/>
              </a:rPr>
              <a:t>Typically, a Risk Progress Report will include the following as a minimum:</a:t>
            </a:r>
          </a:p>
          <a:p>
            <a:pPr lvl="2">
              <a:buFont typeface="Wingdings" panose="05000000000000000000" pitchFamily="2" charset="2"/>
              <a:buChar char="Ø"/>
              <a:defRPr/>
            </a:pPr>
            <a:r>
              <a:rPr lang="en-GB" sz="2000" dirty="0" smtClean="0">
                <a:latin typeface="Calibri" pitchFamily="34" charset="0"/>
                <a:cs typeface="Calibri" pitchFamily="34" charset="0"/>
              </a:rPr>
              <a:t>Trends of overall Risk Exposure</a:t>
            </a:r>
          </a:p>
          <a:p>
            <a:pPr lvl="2">
              <a:buFont typeface="Wingdings" panose="05000000000000000000" pitchFamily="2" charset="2"/>
              <a:buChar char="Ø"/>
              <a:defRPr/>
            </a:pPr>
            <a:r>
              <a:rPr lang="en-GB" sz="2000" dirty="0" smtClean="0">
                <a:latin typeface="Calibri" pitchFamily="34" charset="0"/>
                <a:cs typeface="Calibri" pitchFamily="34" charset="0"/>
              </a:rPr>
              <a:t>Numbers and trends of risks emerging within each documented category</a:t>
            </a:r>
          </a:p>
          <a:p>
            <a:pPr lvl="2">
              <a:buFont typeface="Wingdings" panose="05000000000000000000" pitchFamily="2" charset="2"/>
              <a:buChar char="Ø"/>
              <a:defRPr/>
            </a:pPr>
            <a:r>
              <a:rPr lang="en-GB" sz="2000" dirty="0" smtClean="0">
                <a:latin typeface="Calibri" pitchFamily="34" charset="0"/>
                <a:cs typeface="Calibri" pitchFamily="34" charset="0"/>
              </a:rPr>
              <a:t>Anticipated new risks that will require management attention</a:t>
            </a: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Documents</a:t>
            </a:r>
            <a:endParaRPr lang="en-GB" sz="2800" dirty="0">
              <a:latin typeface="Calibri" pitchFamily="34" charset="0"/>
              <a:cs typeface="Calibri"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7971190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250" y="2172494"/>
            <a:ext cx="4381500" cy="31432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89274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Strategic</a:t>
            </a:r>
          </a:p>
          <a:p>
            <a:pPr lvl="1">
              <a:buFont typeface="Wingdings" panose="05000000000000000000" pitchFamily="2" charset="2"/>
              <a:buChar char="Ø"/>
              <a:defRPr/>
            </a:pPr>
            <a:r>
              <a:rPr lang="en-GB" sz="2000" dirty="0" smtClean="0">
                <a:latin typeface="Calibri" pitchFamily="34" charset="0"/>
                <a:cs typeface="Calibri" pitchFamily="34" charset="0"/>
              </a:rPr>
              <a:t>Concerned with ensuring overall business success, vitality and viability</a:t>
            </a:r>
          </a:p>
          <a:p>
            <a:pPr lvl="1">
              <a:buFont typeface="Wingdings" panose="05000000000000000000" pitchFamily="2" charset="2"/>
              <a:buChar char="Ø"/>
              <a:defRPr/>
            </a:pPr>
            <a:r>
              <a:rPr lang="en-GB" sz="2000" dirty="0" smtClean="0">
                <a:latin typeface="Calibri" pitchFamily="34" charset="0"/>
                <a:cs typeface="Calibri" pitchFamily="34" charset="0"/>
              </a:rPr>
              <a:t>Sets the scene for the management of risk across the entire organisation</a:t>
            </a:r>
          </a:p>
          <a:p>
            <a:pPr lvl="1">
              <a:buFont typeface="Wingdings" panose="05000000000000000000" pitchFamily="2" charset="2"/>
              <a:buChar char="Ø"/>
              <a:defRPr/>
            </a:pPr>
            <a:r>
              <a:rPr lang="en-GB" sz="2000" dirty="0" smtClean="0">
                <a:latin typeface="Calibri" pitchFamily="34" charset="0"/>
                <a:cs typeface="Calibri" pitchFamily="34" charset="0"/>
              </a:rPr>
              <a:t>Information flows should be established between those with strategic responsibility and those with operational and programme responsibility</a:t>
            </a:r>
          </a:p>
          <a:p>
            <a:pPr lvl="1">
              <a:buFont typeface="Wingdings" panose="05000000000000000000" pitchFamily="2" charset="2"/>
              <a:buChar char="Ø"/>
              <a:defRPr/>
            </a:pPr>
            <a:r>
              <a:rPr lang="en-GB" sz="2000" dirty="0" smtClean="0">
                <a:latin typeface="Calibri" pitchFamily="34" charset="0"/>
                <a:cs typeface="Calibri" pitchFamily="34" charset="0"/>
              </a:rPr>
              <a:t>Establish information flows with those with project responsibilities if project outputs are of strategic importance.</a:t>
            </a:r>
          </a:p>
          <a:p>
            <a:pPr marL="393192" lvl="1" indent="0">
              <a:buNone/>
              <a:defRPr/>
            </a:pPr>
            <a:endParaRPr lang="en-GB" dirty="0" smtClean="0"/>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Organisational Perspectives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2520375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There are a number of well-established techniques that can be applied during the Risk Management process</a:t>
            </a:r>
          </a:p>
          <a:p>
            <a:pPr>
              <a:buFont typeface="Arial" pitchFamily="34" charset="0"/>
              <a:buChar char="•"/>
              <a:defRPr/>
            </a:pPr>
            <a:r>
              <a:rPr lang="en-GB" sz="2600" dirty="0" smtClean="0">
                <a:latin typeface="Calibri" pitchFamily="34" charset="0"/>
                <a:cs typeface="Calibri" pitchFamily="34" charset="0"/>
              </a:rPr>
              <a:t>Typically, a technique is best applied at a specific step in the process, though some can be useful at other stages</a:t>
            </a:r>
          </a:p>
          <a:p>
            <a:pPr>
              <a:buFont typeface="Arial" pitchFamily="34" charset="0"/>
              <a:buChar char="•"/>
              <a:defRPr/>
            </a:pPr>
            <a:r>
              <a:rPr lang="en-GB" sz="2600" dirty="0" smtClean="0">
                <a:latin typeface="Calibri" pitchFamily="34" charset="0"/>
                <a:cs typeface="Calibri" pitchFamily="34" charset="0"/>
              </a:rPr>
              <a:t>The tools and techniques used to support Risk Management for a particular organisational activity, should be defined in the Risk Management Strategy for that activity</a:t>
            </a: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580182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Stakeholder Analysis</a:t>
            </a:r>
          </a:p>
          <a:p>
            <a:pPr>
              <a:buFont typeface="Arial" pitchFamily="34" charset="0"/>
              <a:buChar char="•"/>
              <a:defRPr/>
            </a:pPr>
            <a:r>
              <a:rPr lang="en-GB" sz="2600" dirty="0" smtClean="0">
                <a:latin typeface="Calibri" pitchFamily="34" charset="0"/>
                <a:cs typeface="Calibri" pitchFamily="34" charset="0"/>
              </a:rPr>
              <a:t>PESTLE Analysis</a:t>
            </a:r>
          </a:p>
          <a:p>
            <a:pPr>
              <a:buFont typeface="Arial" pitchFamily="34" charset="0"/>
              <a:buChar char="•"/>
              <a:defRPr/>
            </a:pPr>
            <a:r>
              <a:rPr lang="en-GB" sz="2600" dirty="0" smtClean="0">
                <a:latin typeface="Calibri" pitchFamily="34" charset="0"/>
                <a:cs typeface="Calibri" pitchFamily="34" charset="0"/>
              </a:rPr>
              <a:t>SWOT Analysis</a:t>
            </a:r>
          </a:p>
          <a:p>
            <a:pPr>
              <a:buFont typeface="Arial" pitchFamily="34" charset="0"/>
              <a:buChar char="•"/>
              <a:defRPr/>
            </a:pPr>
            <a:r>
              <a:rPr lang="en-GB" sz="2600" dirty="0" smtClean="0">
                <a:latin typeface="Calibri" pitchFamily="34" charset="0"/>
                <a:cs typeface="Calibri" pitchFamily="34" charset="0"/>
              </a:rPr>
              <a:t>Prompt List (e.g. Risk Breakdown Structure)</a:t>
            </a:r>
          </a:p>
          <a:p>
            <a:pPr>
              <a:buFont typeface="Arial" pitchFamily="34" charset="0"/>
              <a:buChar char="•"/>
              <a:defRPr/>
            </a:pPr>
            <a:r>
              <a:rPr lang="en-GB" sz="2600" dirty="0" smtClean="0">
                <a:latin typeface="Calibri" pitchFamily="34" charset="0"/>
                <a:cs typeface="Calibri" pitchFamily="34" charset="0"/>
              </a:rPr>
              <a:t>Probability Impact Grid</a:t>
            </a:r>
          </a:p>
          <a:p>
            <a:pPr>
              <a:buFont typeface="Arial" pitchFamily="34" charset="0"/>
              <a:buChar char="•"/>
              <a:defRPr/>
            </a:pPr>
            <a:r>
              <a:rPr lang="en-GB" sz="2600" dirty="0" smtClean="0">
                <a:latin typeface="Calibri" pitchFamily="34" charset="0"/>
                <a:cs typeface="Calibri" pitchFamily="34" charset="0"/>
              </a:rPr>
              <a:t>Summary Risk Profile</a:t>
            </a:r>
          </a:p>
          <a:p>
            <a:pPr>
              <a:buFont typeface="Arial" pitchFamily="34" charset="0"/>
              <a:buChar char="•"/>
              <a:defRPr/>
            </a:pPr>
            <a:r>
              <a:rPr lang="en-GB" sz="2600" dirty="0" smtClean="0">
                <a:latin typeface="Calibri" pitchFamily="34" charset="0"/>
                <a:cs typeface="Calibri" pitchFamily="34" charset="0"/>
              </a:rPr>
              <a:t>Risk Response Planning</a:t>
            </a:r>
          </a:p>
          <a:p>
            <a:pPr lvl="2">
              <a:buFont typeface="Wingdings" panose="05000000000000000000" pitchFamily="2" charset="2"/>
              <a:buChar char="Ø"/>
              <a:defRPr/>
            </a:pPr>
            <a:endParaRPr lang="en-GB" sz="20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1284556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Stakeholder Analysis</a:t>
            </a:r>
          </a:p>
          <a:p>
            <a:pPr lvl="1">
              <a:buFont typeface="Wingdings" panose="05000000000000000000" pitchFamily="2" charset="2"/>
              <a:buChar char="Ø"/>
              <a:defRPr/>
            </a:pPr>
            <a:r>
              <a:rPr lang="en-GB" sz="2200" dirty="0" smtClean="0">
                <a:latin typeface="Calibri" pitchFamily="34" charset="0"/>
                <a:cs typeface="Calibri" pitchFamily="34" charset="0"/>
              </a:rPr>
              <a:t>C</a:t>
            </a:r>
            <a:r>
              <a:rPr lang="en-GB" sz="2000" dirty="0" smtClean="0">
                <a:latin typeface="Calibri" pitchFamily="34" charset="0"/>
                <a:cs typeface="Calibri" pitchFamily="34" charset="0"/>
              </a:rPr>
              <a:t>aptures who the stakeholders are, their respective roles within the activity and their degree of participation</a:t>
            </a:r>
          </a:p>
          <a:p>
            <a:pPr lvl="1">
              <a:buFont typeface="Wingdings" panose="05000000000000000000" pitchFamily="2" charset="2"/>
              <a:buChar char="Ø"/>
              <a:defRPr/>
            </a:pPr>
            <a:r>
              <a:rPr lang="en-GB" sz="2000" dirty="0" smtClean="0">
                <a:latin typeface="Calibri" pitchFamily="34" charset="0"/>
                <a:cs typeface="Calibri" pitchFamily="34" charset="0"/>
              </a:rPr>
              <a:t>Can undercover conflicting interests that need to be managed</a:t>
            </a:r>
          </a:p>
          <a:p>
            <a:pPr lvl="1">
              <a:buFont typeface="Wingdings" panose="05000000000000000000" pitchFamily="2" charset="2"/>
              <a:buChar char="Ø"/>
              <a:defRPr/>
            </a:pPr>
            <a:r>
              <a:rPr lang="en-GB" sz="2000" dirty="0" smtClean="0">
                <a:latin typeface="Calibri" pitchFamily="34" charset="0"/>
                <a:cs typeface="Calibri" pitchFamily="34" charset="0"/>
              </a:rPr>
              <a:t>Can identify each stakeholder’s level of influence, their importance in achieving the activity, and the impact of the activity on the stakeholder</a:t>
            </a:r>
          </a:p>
          <a:p>
            <a:pPr lvl="1">
              <a:buFont typeface="Wingdings" panose="05000000000000000000" pitchFamily="2" charset="2"/>
              <a:buChar char="Ø"/>
              <a:defRPr/>
            </a:pPr>
            <a:r>
              <a:rPr lang="en-GB" sz="2000" dirty="0" smtClean="0">
                <a:latin typeface="Calibri" pitchFamily="34" charset="0"/>
                <a:cs typeface="Calibri" pitchFamily="34" charset="0"/>
              </a:rPr>
              <a:t>Used primarily during the Identify – Context process step</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92</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8339338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Stakeholder Analysis – Influence/Interest Matrix</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93</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432792106"/>
              </p:ext>
            </p:extLst>
          </p:nvPr>
        </p:nvGraphicFramePr>
        <p:xfrm>
          <a:off x="2819400" y="2609598"/>
          <a:ext cx="3962400" cy="3917019"/>
        </p:xfrm>
        <a:graphic>
          <a:graphicData uri="http://schemas.openxmlformats.org/presentationml/2006/ole">
            <mc:AlternateContent xmlns:mc="http://schemas.openxmlformats.org/markup-compatibility/2006">
              <mc:Choice xmlns:v="urn:schemas-microsoft-com:vml" Requires="v">
                <p:oleObj spid="_x0000_s14480" name="Visio" r:id="rId3" imgW="5267602" imgH="5206882" progId="">
                  <p:embed/>
                </p:oleObj>
              </mc:Choice>
              <mc:Fallback>
                <p:oleObj name="Visio" r:id="rId3" imgW="5267602" imgH="5206882" progId="">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609598"/>
                        <a:ext cx="3962400" cy="3917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6736404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Stakeholder Analysis</a:t>
            </a:r>
          </a:p>
          <a:p>
            <a:pPr lvl="1">
              <a:buFont typeface="Wingdings" panose="05000000000000000000" pitchFamily="2" charset="2"/>
              <a:buChar char="Ø"/>
              <a:defRPr/>
            </a:pPr>
            <a:r>
              <a:rPr lang="en-GB" sz="2200" dirty="0" smtClean="0">
                <a:latin typeface="Calibri" pitchFamily="34" charset="0"/>
                <a:cs typeface="Calibri" pitchFamily="34" charset="0"/>
              </a:rPr>
              <a:t>A RACI chart can also be used to assist stakeholder analysis</a:t>
            </a:r>
          </a:p>
          <a:p>
            <a:pPr lvl="2">
              <a:buFont typeface="Wingdings" panose="05000000000000000000" pitchFamily="2" charset="2"/>
              <a:buChar char="Ø"/>
              <a:defRPr/>
            </a:pPr>
            <a:r>
              <a:rPr lang="en-GB" sz="2000" dirty="0" smtClean="0">
                <a:latin typeface="Calibri" pitchFamily="34" charset="0"/>
                <a:cs typeface="Calibri" pitchFamily="34" charset="0"/>
              </a:rPr>
              <a:t>Responsible (those who deliver the activity)</a:t>
            </a:r>
          </a:p>
          <a:p>
            <a:pPr lvl="2">
              <a:buFont typeface="Wingdings" panose="05000000000000000000" pitchFamily="2" charset="2"/>
              <a:buChar char="Ø"/>
              <a:defRPr/>
            </a:pPr>
            <a:r>
              <a:rPr lang="en-GB" sz="2000" dirty="0" smtClean="0">
                <a:latin typeface="Calibri" pitchFamily="34" charset="0"/>
                <a:cs typeface="Calibri" pitchFamily="34" charset="0"/>
              </a:rPr>
              <a:t>Accountable (those who take credit for success or accountability for failure. </a:t>
            </a:r>
            <a:r>
              <a:rPr lang="en-GB" sz="2000" u="sng" dirty="0" smtClean="0">
                <a:latin typeface="Calibri" pitchFamily="34" charset="0"/>
                <a:cs typeface="Calibri" pitchFamily="34" charset="0"/>
              </a:rPr>
              <a:t>Only one person can be Accountable for each activity</a:t>
            </a:r>
            <a:r>
              <a:rPr lang="en-GB" sz="2000" dirty="0" smtClean="0">
                <a:latin typeface="Calibri" pitchFamily="34" charset="0"/>
                <a:cs typeface="Calibri" pitchFamily="34" charset="0"/>
              </a:rPr>
              <a:t>)</a:t>
            </a:r>
          </a:p>
          <a:p>
            <a:pPr lvl="2">
              <a:buFont typeface="Wingdings" panose="05000000000000000000" pitchFamily="2" charset="2"/>
              <a:buChar char="Ø"/>
              <a:defRPr/>
            </a:pPr>
            <a:r>
              <a:rPr lang="en-GB" sz="2000" dirty="0" smtClean="0">
                <a:latin typeface="Calibri" pitchFamily="34" charset="0"/>
                <a:cs typeface="Calibri" pitchFamily="34" charset="0"/>
              </a:rPr>
              <a:t>Consulted (those whose opinions are sought)</a:t>
            </a:r>
          </a:p>
          <a:p>
            <a:pPr lvl="2">
              <a:buFont typeface="Wingdings" panose="05000000000000000000" pitchFamily="2" charset="2"/>
              <a:buChar char="Ø"/>
              <a:defRPr/>
            </a:pPr>
            <a:r>
              <a:rPr lang="en-GB" sz="2000" dirty="0" smtClean="0">
                <a:latin typeface="Calibri" pitchFamily="34" charset="0"/>
                <a:cs typeface="Calibri" pitchFamily="34" charset="0"/>
              </a:rPr>
              <a:t>Informed (those who are advised on progress)</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94</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989427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Stakeholder Analysis – RACI Chart</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95</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431198626"/>
              </p:ext>
            </p:extLst>
          </p:nvPr>
        </p:nvGraphicFramePr>
        <p:xfrm>
          <a:off x="2118898" y="2667000"/>
          <a:ext cx="5345528" cy="3581400"/>
        </p:xfrm>
        <a:graphic>
          <a:graphicData uri="http://schemas.openxmlformats.org/presentationml/2006/ole">
            <mc:AlternateContent xmlns:mc="http://schemas.openxmlformats.org/markup-compatibility/2006">
              <mc:Choice xmlns:v="urn:schemas-microsoft-com:vml" Requires="v">
                <p:oleObj spid="_x0000_s15496" name="Visio" r:id="rId3" imgW="6546522" imgH="4386810" progId="">
                  <p:embed/>
                </p:oleObj>
              </mc:Choice>
              <mc:Fallback>
                <p:oleObj name="Visio" r:id="rId3" imgW="6546522" imgH="4386810" progId="">
                  <p:embed/>
                  <p:pic>
                    <p:nvPicPr>
                      <p:cNvPr id="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898" y="2667000"/>
                        <a:ext cx="5345528"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11365194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PESTLE Analysis</a:t>
            </a:r>
          </a:p>
          <a:p>
            <a:pPr lvl="1">
              <a:buFont typeface="Wingdings" panose="05000000000000000000" pitchFamily="2" charset="2"/>
              <a:buChar char="Ø"/>
              <a:defRPr/>
            </a:pPr>
            <a:r>
              <a:rPr lang="en-GB" sz="2200" dirty="0" smtClean="0">
                <a:latin typeface="Calibri" pitchFamily="34" charset="0"/>
                <a:cs typeface="Calibri" pitchFamily="34" charset="0"/>
              </a:rPr>
              <a:t>Aimed at understand aspects of the context of the activity by using the following prompts:</a:t>
            </a:r>
          </a:p>
          <a:p>
            <a:pPr lvl="2">
              <a:buFont typeface="Wingdings" panose="05000000000000000000" pitchFamily="2" charset="2"/>
              <a:buChar char="Ø"/>
              <a:defRPr/>
            </a:pPr>
            <a:r>
              <a:rPr lang="en-GB" sz="2000" dirty="0" smtClean="0">
                <a:latin typeface="Calibri" pitchFamily="34" charset="0"/>
                <a:cs typeface="Calibri" pitchFamily="34" charset="0"/>
              </a:rPr>
              <a:t>Political, Economic, Sociological</a:t>
            </a:r>
          </a:p>
          <a:p>
            <a:pPr lvl="2">
              <a:buFont typeface="Wingdings" panose="05000000000000000000" pitchFamily="2" charset="2"/>
              <a:buChar char="Ø"/>
              <a:defRPr/>
            </a:pPr>
            <a:r>
              <a:rPr lang="en-GB" sz="2000" dirty="0" smtClean="0">
                <a:latin typeface="Calibri" pitchFamily="34" charset="0"/>
                <a:cs typeface="Calibri" pitchFamily="34" charset="0"/>
              </a:rPr>
              <a:t>Technological, Legal, Environmental</a:t>
            </a:r>
          </a:p>
          <a:p>
            <a:pPr lvl="1">
              <a:buFont typeface="Wingdings" panose="05000000000000000000" pitchFamily="2" charset="2"/>
              <a:buChar char="Ø"/>
              <a:defRPr/>
            </a:pPr>
            <a:r>
              <a:rPr lang="en-GB" sz="2200" dirty="0" smtClean="0">
                <a:latin typeface="Calibri" pitchFamily="34" charset="0"/>
                <a:cs typeface="Calibri" pitchFamily="34" charset="0"/>
              </a:rPr>
              <a:t>Can be completed during a team meeting or workshop</a:t>
            </a:r>
          </a:p>
          <a:p>
            <a:pPr lvl="1">
              <a:buFont typeface="Wingdings" panose="05000000000000000000" pitchFamily="2" charset="2"/>
              <a:buChar char="Ø"/>
              <a:defRPr/>
            </a:pPr>
            <a:r>
              <a:rPr lang="en-GB" sz="2200" dirty="0" smtClean="0">
                <a:latin typeface="Calibri" pitchFamily="34" charset="0"/>
                <a:cs typeface="Calibri" pitchFamily="34" charset="0"/>
              </a:rPr>
              <a:t>Used primarily during the Identify – Context process step</a:t>
            </a: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96</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5155567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PESTLE Analysis </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97</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98354275"/>
              </p:ext>
            </p:extLst>
          </p:nvPr>
        </p:nvGraphicFramePr>
        <p:xfrm>
          <a:off x="3733800" y="2286000"/>
          <a:ext cx="4953000" cy="3973618"/>
        </p:xfrm>
        <a:graphic>
          <a:graphicData uri="http://schemas.openxmlformats.org/presentationml/2006/ole">
            <mc:AlternateContent xmlns:mc="http://schemas.openxmlformats.org/markup-compatibility/2006">
              <mc:Choice xmlns:v="urn:schemas-microsoft-com:vml" Requires="v">
                <p:oleObj spid="_x0000_s16514" name="Visio" r:id="rId3" imgW="5466596" imgH="4386810" progId="">
                  <p:embed/>
                </p:oleObj>
              </mc:Choice>
              <mc:Fallback>
                <p:oleObj name="Visio" r:id="rId3" imgW="5466596" imgH="4386810" progId="">
                  <p:embed/>
                  <p:pic>
                    <p:nvPicPr>
                      <p:cNvPr id="0"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4953000" cy="3973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33038147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SWOT Analysis</a:t>
            </a:r>
          </a:p>
          <a:p>
            <a:pPr lvl="1">
              <a:buFont typeface="Wingdings" panose="05000000000000000000" pitchFamily="2" charset="2"/>
              <a:buChar char="Ø"/>
              <a:defRPr/>
            </a:pPr>
            <a:r>
              <a:rPr lang="en-GB" sz="2200" dirty="0" smtClean="0">
                <a:latin typeface="Calibri" pitchFamily="34" charset="0"/>
                <a:cs typeface="Calibri" pitchFamily="34" charset="0"/>
              </a:rPr>
              <a:t>Focuses attention on Strengths, Weaknesses, Opportunities and Threats (identified strengths and weaknesses are a likely source of potential risks)</a:t>
            </a:r>
          </a:p>
          <a:p>
            <a:pPr lvl="1">
              <a:buFont typeface="Wingdings" panose="05000000000000000000" pitchFamily="2" charset="2"/>
              <a:buChar char="Ø"/>
              <a:defRPr/>
            </a:pPr>
            <a:r>
              <a:rPr lang="en-GB" sz="2200" dirty="0" smtClean="0">
                <a:latin typeface="Calibri" pitchFamily="34" charset="0"/>
                <a:cs typeface="Calibri" pitchFamily="34" charset="0"/>
              </a:rPr>
              <a:t>Forms a basis for improved understanding of the organisations market position and it’s competition</a:t>
            </a:r>
          </a:p>
          <a:p>
            <a:pPr lvl="1">
              <a:buFont typeface="Wingdings" panose="05000000000000000000" pitchFamily="2" charset="2"/>
              <a:buChar char="Ø"/>
              <a:defRPr/>
            </a:pPr>
            <a:r>
              <a:rPr lang="en-GB" sz="2200" dirty="0">
                <a:latin typeface="Calibri" pitchFamily="34" charset="0"/>
                <a:cs typeface="Calibri" pitchFamily="34" charset="0"/>
              </a:rPr>
              <a:t>Brings together Internal and External </a:t>
            </a:r>
            <a:r>
              <a:rPr lang="en-GB" sz="2200" dirty="0" smtClean="0">
                <a:latin typeface="Calibri" pitchFamily="34" charset="0"/>
                <a:cs typeface="Calibri" pitchFamily="34" charset="0"/>
              </a:rPr>
              <a:t>analysis</a:t>
            </a:r>
          </a:p>
          <a:p>
            <a:pPr lvl="1">
              <a:buFont typeface="Wingdings" panose="05000000000000000000" pitchFamily="2" charset="2"/>
              <a:buChar char="Ø"/>
              <a:defRPr/>
            </a:pPr>
            <a:r>
              <a:rPr lang="en-GB" sz="2200" dirty="0" smtClean="0">
                <a:latin typeface="Calibri" pitchFamily="34" charset="0"/>
                <a:cs typeface="Calibri" pitchFamily="34" charset="0"/>
              </a:rPr>
              <a:t>Most effective when conducted as a group activity</a:t>
            </a:r>
          </a:p>
          <a:p>
            <a:pPr lvl="1">
              <a:buFont typeface="Wingdings" panose="05000000000000000000" pitchFamily="2" charset="2"/>
              <a:buChar char="Ø"/>
              <a:defRPr/>
            </a:pPr>
            <a:r>
              <a:rPr lang="en-GB" sz="2200" dirty="0" smtClean="0">
                <a:latin typeface="Calibri" pitchFamily="34" charset="0"/>
                <a:cs typeface="Calibri" pitchFamily="34" charset="0"/>
              </a:rPr>
              <a:t>Can be used in conjunction with PESTLE</a:t>
            </a:r>
          </a:p>
          <a:p>
            <a:pPr lvl="1">
              <a:buFont typeface="Wingdings" panose="05000000000000000000" pitchFamily="2" charset="2"/>
              <a:buChar char="Ø"/>
              <a:defRPr/>
            </a:pPr>
            <a:r>
              <a:rPr lang="en-GB" sz="2200" dirty="0" smtClean="0">
                <a:latin typeface="Calibri" pitchFamily="34" charset="0"/>
                <a:cs typeface="Calibri" pitchFamily="34" charset="0"/>
              </a:rPr>
              <a:t>Used during the Identify – Context and Identify – Risks steps</a:t>
            </a:r>
            <a:endParaRPr lang="en-GB" sz="2200" dirty="0">
              <a:latin typeface="Calibri" pitchFamily="34" charset="0"/>
              <a:cs typeface="Calibri" pitchFamily="34" charset="0"/>
            </a:endParaRPr>
          </a:p>
          <a:p>
            <a:pPr lvl="1">
              <a:buFont typeface="Wingdings" panose="05000000000000000000" pitchFamily="2" charset="2"/>
              <a:buChar char="Ø"/>
              <a:defRPr/>
            </a:pPr>
            <a:endParaRPr lang="en-GB" sz="2200" dirty="0" smtClean="0">
              <a:latin typeface="Calibri" pitchFamily="34" charset="0"/>
              <a:cs typeface="Calibri" pitchFamily="34" charset="0"/>
            </a:endParaRPr>
          </a:p>
          <a:p>
            <a:pPr>
              <a:buFont typeface="Arial" pitchFamily="34" charset="0"/>
              <a:buChar char="•"/>
              <a:defRPr/>
            </a:pPr>
            <a:endParaRPr lang="en-GB" sz="2600" dirty="0" smtClean="0">
              <a:latin typeface="Calibri" pitchFamily="34" charset="0"/>
              <a:cs typeface="Calibri" pitchFamily="34" charset="0"/>
            </a:endParaRPr>
          </a:p>
          <a:p>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98</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2186847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6418" y="2133600"/>
            <a:ext cx="8250382" cy="3873691"/>
          </a:xfrm>
        </p:spPr>
        <p:txBody>
          <a:bodyPr>
            <a:normAutofit/>
          </a:bodyPr>
          <a:lstStyle/>
          <a:p>
            <a:pPr>
              <a:buFont typeface="Arial" pitchFamily="34" charset="0"/>
              <a:buChar char="•"/>
              <a:defRPr/>
            </a:pPr>
            <a:r>
              <a:rPr lang="en-GB" sz="2600" dirty="0" smtClean="0">
                <a:latin typeface="Calibri" pitchFamily="34" charset="0"/>
                <a:cs typeface="Calibri" pitchFamily="34" charset="0"/>
              </a:rPr>
              <a:t>SWOT Analysis </a:t>
            </a:r>
            <a:endParaRPr lang="en-GB" dirty="0" smtClean="0"/>
          </a:p>
          <a:p>
            <a:pPr lvl="1">
              <a:buFont typeface="Wingdings" panose="05000000000000000000" pitchFamily="2" charset="2"/>
              <a:buChar char="Ø"/>
            </a:pPr>
            <a:endParaRPr lang="en-GB" dirty="0"/>
          </a:p>
        </p:txBody>
      </p:sp>
      <p:sp>
        <p:nvSpPr>
          <p:cNvPr id="2" name="Title 1"/>
          <p:cNvSpPr>
            <a:spLocks noGrp="1"/>
          </p:cNvSpPr>
          <p:nvPr>
            <p:ph type="title"/>
          </p:nvPr>
        </p:nvSpPr>
        <p:spPr/>
        <p:txBody>
          <a:bodyPr>
            <a:normAutofit/>
          </a:bodyPr>
          <a:lstStyle/>
          <a:p>
            <a:pPr algn="r"/>
            <a:r>
              <a:rPr lang="en-GB" sz="2800" dirty="0" smtClean="0"/>
              <a:t>Risk Management Overview</a:t>
            </a:r>
            <a:endParaRPr lang="en-GB" sz="2800" dirty="0"/>
          </a:p>
        </p:txBody>
      </p:sp>
      <p:sp>
        <p:nvSpPr>
          <p:cNvPr id="3" name="Footer Placeholder 2"/>
          <p:cNvSpPr>
            <a:spLocks noGrp="1"/>
          </p:cNvSpPr>
          <p:nvPr>
            <p:ph type="ftr" sz="quarter" idx="11"/>
          </p:nvPr>
        </p:nvSpPr>
        <p:spPr/>
        <p:txBody>
          <a:bodyPr/>
          <a:lstStyle/>
          <a:p>
            <a:r>
              <a:rPr lang="en-US" dirty="0"/>
              <a:t>Crowe Jamaica : Risk Methodology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99</a:t>
            </a:fld>
            <a:endParaRPr lang="en-US" dirty="0"/>
          </a:p>
        </p:txBody>
      </p:sp>
      <p:sp>
        <p:nvSpPr>
          <p:cNvPr id="6" name="TextBox 5"/>
          <p:cNvSpPr txBox="1"/>
          <p:nvPr/>
        </p:nvSpPr>
        <p:spPr>
          <a:xfrm>
            <a:off x="609600" y="1447800"/>
            <a:ext cx="8077200" cy="523220"/>
          </a:xfrm>
          <a:prstGeom prst="rect">
            <a:avLst/>
          </a:prstGeom>
          <a:noFill/>
        </p:spPr>
        <p:txBody>
          <a:bodyPr wrap="square" rtlCol="0">
            <a:spAutoFit/>
          </a:bodyPr>
          <a:lstStyle/>
          <a:p>
            <a:pPr algn="ctr"/>
            <a:r>
              <a:rPr lang="en-GB" sz="2800" dirty="0" smtClean="0">
                <a:latin typeface="Calibri" pitchFamily="34" charset="0"/>
                <a:cs typeface="Calibri" pitchFamily="34" charset="0"/>
              </a:rPr>
              <a:t>Risk Techniques</a:t>
            </a:r>
            <a:endParaRPr lang="en-GB" sz="2800" dirty="0">
              <a:latin typeface="Calibri" pitchFamily="34" charset="0"/>
              <a:cs typeface="Calibri"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539820437"/>
              </p:ext>
            </p:extLst>
          </p:nvPr>
        </p:nvGraphicFramePr>
        <p:xfrm>
          <a:off x="1236662" y="2667000"/>
          <a:ext cx="7450138" cy="3124200"/>
        </p:xfrm>
        <a:graphic>
          <a:graphicData uri="http://schemas.openxmlformats.org/presentationml/2006/ole">
            <mc:AlternateContent xmlns:mc="http://schemas.openxmlformats.org/markup-compatibility/2006">
              <mc:Choice xmlns:v="urn:schemas-microsoft-com:vml" Requires="v">
                <p:oleObj spid="_x0000_s17527" name="Visio" r:id="rId3" imgW="7450797" imgH="3124360" progId="">
                  <p:embed/>
                </p:oleObj>
              </mc:Choice>
              <mc:Fallback>
                <p:oleObj name="Visio" r:id="rId3" imgW="7450797" imgH="3124360"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2" y="2667000"/>
                        <a:ext cx="7450138"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8575"/>
            <a:ext cx="1905266" cy="1905266"/>
          </a:xfrm>
          <a:prstGeom prst="rect">
            <a:avLst/>
          </a:prstGeom>
        </p:spPr>
      </p:pic>
    </p:spTree>
    <p:extLst>
      <p:ext uri="{BB962C8B-B14F-4D97-AF65-F5344CB8AC3E}">
        <p14:creationId xmlns:p14="http://schemas.microsoft.com/office/powerpoint/2010/main" val="572556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4176</TotalTime>
  <Words>7056</Words>
  <Application>Microsoft Office PowerPoint</Application>
  <PresentationFormat>On-screen Show (4:3)</PresentationFormat>
  <Paragraphs>1165</Paragraphs>
  <Slides>129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129</vt:i4>
      </vt:variant>
    </vt:vector>
  </HeadingPairs>
  <TitlesOfParts>
    <vt:vector size="139" baseType="lpstr">
      <vt:lpstr>Arial</vt:lpstr>
      <vt:lpstr>Calibri</vt:lpstr>
      <vt:lpstr>Lucida Sans Unicode</vt:lpstr>
      <vt:lpstr>Verdana</vt:lpstr>
      <vt:lpstr>Wingdings</vt:lpstr>
      <vt:lpstr>Wingdings 2</vt:lpstr>
      <vt:lpstr>Wingdings 3</vt:lpstr>
      <vt:lpstr>Concourse</vt:lpstr>
      <vt:lpstr>Visio</vt:lpstr>
      <vt:lpstr>Worksheet</vt:lpstr>
      <vt:lpstr>PowerPoint Presentation</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lpstr>Risk Management Overview</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subject/>
  <dc:creator>Dawkins Brown</dc:creator>
  <cp:keywords/>
  <dc:description/>
  <cp:lastModifiedBy>Dawkins Brown</cp:lastModifiedBy>
  <cp:revision>13</cp:revision>
  <cp:lastPrinted>2015-01-06T18:41:11Z</cp:lastPrinted>
  <dcterms:created xsi:type="dcterms:W3CDTF">1899-12-30T18:17:17Z</dcterms:created>
  <dcterms:modified xsi:type="dcterms:W3CDTF">2018-08-19T01:20:20Z</dcterms:modified>
  <cp:category/>
  <cp:contentStatus/>
</cp:coreProperties>
</file>